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74"/>
  </p:notesMasterIdLst>
  <p:handoutMasterIdLst>
    <p:handoutMasterId r:id="rId75"/>
  </p:handoutMasterIdLst>
  <p:sldIdLst>
    <p:sldId id="417" r:id="rId2"/>
    <p:sldId id="418" r:id="rId3"/>
    <p:sldId id="419" r:id="rId4"/>
    <p:sldId id="420" r:id="rId5"/>
    <p:sldId id="421" r:id="rId6"/>
    <p:sldId id="422" r:id="rId7"/>
    <p:sldId id="423" r:id="rId8"/>
    <p:sldId id="362" r:id="rId9"/>
    <p:sldId id="257"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373" r:id="rId24"/>
    <p:sldId id="279" r:id="rId25"/>
    <p:sldId id="342" r:id="rId26"/>
    <p:sldId id="344" r:id="rId27"/>
    <p:sldId id="343" r:id="rId28"/>
    <p:sldId id="286" r:id="rId29"/>
    <p:sldId id="414" r:id="rId30"/>
    <p:sldId id="288" r:id="rId31"/>
    <p:sldId id="289" r:id="rId32"/>
    <p:sldId id="353" r:id="rId33"/>
    <p:sldId id="369" r:id="rId34"/>
    <p:sldId id="368" r:id="rId35"/>
    <p:sldId id="371" r:id="rId36"/>
    <p:sldId id="349" r:id="rId37"/>
    <p:sldId id="350" r:id="rId38"/>
    <p:sldId id="291" r:id="rId39"/>
    <p:sldId id="293" r:id="rId40"/>
    <p:sldId id="302" r:id="rId41"/>
    <p:sldId id="305" r:id="rId42"/>
    <p:sldId id="415" r:id="rId43"/>
    <p:sldId id="372" r:id="rId44"/>
    <p:sldId id="367" r:id="rId45"/>
    <p:sldId id="391" r:id="rId46"/>
    <p:sldId id="392" r:id="rId47"/>
    <p:sldId id="393" r:id="rId48"/>
    <p:sldId id="394" r:id="rId49"/>
    <p:sldId id="395" r:id="rId50"/>
    <p:sldId id="366" r:id="rId51"/>
    <p:sldId id="314" r:id="rId52"/>
    <p:sldId id="370" r:id="rId53"/>
    <p:sldId id="318" r:id="rId54"/>
    <p:sldId id="346" r:id="rId55"/>
    <p:sldId id="379" r:id="rId56"/>
    <p:sldId id="396" r:id="rId57"/>
    <p:sldId id="397" r:id="rId58"/>
    <p:sldId id="398" r:id="rId59"/>
    <p:sldId id="399" r:id="rId60"/>
    <p:sldId id="402" r:id="rId61"/>
    <p:sldId id="403" r:id="rId62"/>
    <p:sldId id="404" r:id="rId63"/>
    <p:sldId id="405" r:id="rId64"/>
    <p:sldId id="406" r:id="rId65"/>
    <p:sldId id="407" r:id="rId66"/>
    <p:sldId id="408" r:id="rId67"/>
    <p:sldId id="409" r:id="rId68"/>
    <p:sldId id="410" r:id="rId69"/>
    <p:sldId id="411" r:id="rId70"/>
    <p:sldId id="412" r:id="rId71"/>
    <p:sldId id="413" r:id="rId72"/>
    <p:sldId id="416" r:id="rId73"/>
  </p:sldIdLst>
  <p:sldSz cx="9144000" cy="6858000" type="screen4x3"/>
  <p:notesSz cx="9232900" cy="69342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768">
          <p15:clr>
            <a:srgbClr val="A4A3A4"/>
          </p15:clr>
        </p15:guide>
        <p15:guide id="2" pos="1152">
          <p15:clr>
            <a:srgbClr val="A4A3A4"/>
          </p15:clr>
        </p15:guide>
      </p15:sldGuideLst>
    </p:ext>
    <p:ext uri="{2D200454-40CA-4A62-9FC3-DE9A4176ACB9}">
      <p15:notesGuideLst xmlns:p15="http://schemas.microsoft.com/office/powerpoint/2012/main">
        <p15:guide id="1" orient="horz" pos="2184">
          <p15:clr>
            <a:srgbClr val="A4A3A4"/>
          </p15:clr>
        </p15:guide>
        <p15:guide id="2" pos="29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4" autoAdjust="0"/>
    <p:restoredTop sz="97895" autoAdjust="0"/>
  </p:normalViewPr>
  <p:slideViewPr>
    <p:cSldViewPr>
      <p:cViewPr varScale="1">
        <p:scale>
          <a:sx n="116" d="100"/>
          <a:sy n="116" d="100"/>
        </p:scale>
        <p:origin x="1482" y="90"/>
      </p:cViewPr>
      <p:guideLst>
        <p:guide orient="horz" pos="76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44"/>
    </p:cViewPr>
  </p:sorterViewPr>
  <p:notesViewPr>
    <p:cSldViewPr>
      <p:cViewPr varScale="1">
        <p:scale>
          <a:sx n="112" d="100"/>
          <a:sy n="112" d="100"/>
        </p:scale>
        <p:origin x="-2334" y="-72"/>
      </p:cViewPr>
      <p:guideLst>
        <p:guide orient="horz" pos="2184"/>
        <p:guide pos="29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1026"/>
          <p:cNvSpPr>
            <a:spLocks noGrp="1" noChangeArrowheads="1"/>
          </p:cNvSpPr>
          <p:nvPr>
            <p:ph type="hdr" sz="quarter"/>
          </p:nvPr>
        </p:nvSpPr>
        <p:spPr bwMode="auto">
          <a:xfrm>
            <a:off x="0" y="1"/>
            <a:ext cx="4001229" cy="385233"/>
          </a:xfrm>
          <a:prstGeom prst="rect">
            <a:avLst/>
          </a:prstGeom>
          <a:noFill/>
          <a:ln w="9525">
            <a:noFill/>
            <a:miter lim="800000"/>
            <a:headEnd/>
            <a:tailEnd/>
          </a:ln>
          <a:effectLst/>
        </p:spPr>
        <p:txBody>
          <a:bodyPr vert="horz" wrap="square" lIns="92360" tIns="46180" rIns="92360" bIns="46180" numCol="1" anchor="t" anchorCtr="0" compatLnSpc="1">
            <a:prstTxWarp prst="textNoShape">
              <a:avLst/>
            </a:prstTxWarp>
          </a:bodyPr>
          <a:lstStyle>
            <a:lvl1pPr defTabSz="923777">
              <a:defRPr sz="1200" dirty="0">
                <a:latin typeface="Times New Roman" pitchFamily="18" charset="0"/>
              </a:defRPr>
            </a:lvl1pPr>
          </a:lstStyle>
          <a:p>
            <a:pPr>
              <a:defRPr/>
            </a:pPr>
            <a:endParaRPr lang="en-US" dirty="0"/>
          </a:p>
        </p:txBody>
      </p:sp>
      <p:sp>
        <p:nvSpPr>
          <p:cNvPr id="111619" name="Rectangle 1027"/>
          <p:cNvSpPr>
            <a:spLocks noGrp="1" noChangeArrowheads="1"/>
          </p:cNvSpPr>
          <p:nvPr>
            <p:ph type="dt" sz="quarter" idx="1"/>
          </p:nvPr>
        </p:nvSpPr>
        <p:spPr bwMode="auto">
          <a:xfrm>
            <a:off x="5231674" y="1"/>
            <a:ext cx="4001229" cy="385233"/>
          </a:xfrm>
          <a:prstGeom prst="rect">
            <a:avLst/>
          </a:prstGeom>
          <a:noFill/>
          <a:ln w="9525">
            <a:noFill/>
            <a:miter lim="800000"/>
            <a:headEnd/>
            <a:tailEnd/>
          </a:ln>
          <a:effectLst/>
        </p:spPr>
        <p:txBody>
          <a:bodyPr vert="horz" wrap="square" lIns="92360" tIns="46180" rIns="92360" bIns="46180" numCol="1" anchor="t" anchorCtr="0" compatLnSpc="1">
            <a:prstTxWarp prst="textNoShape">
              <a:avLst/>
            </a:prstTxWarp>
          </a:bodyPr>
          <a:lstStyle>
            <a:lvl1pPr algn="r" defTabSz="923777">
              <a:defRPr sz="1200" dirty="0">
                <a:latin typeface="Times New Roman" pitchFamily="18" charset="0"/>
              </a:defRPr>
            </a:lvl1pPr>
          </a:lstStyle>
          <a:p>
            <a:pPr>
              <a:defRPr/>
            </a:pPr>
            <a:endParaRPr lang="en-US" dirty="0"/>
          </a:p>
        </p:txBody>
      </p:sp>
      <p:sp>
        <p:nvSpPr>
          <p:cNvPr id="111620" name="Rectangle 1028"/>
          <p:cNvSpPr>
            <a:spLocks noGrp="1" noChangeArrowheads="1"/>
          </p:cNvSpPr>
          <p:nvPr>
            <p:ph type="ftr" sz="quarter" idx="2"/>
          </p:nvPr>
        </p:nvSpPr>
        <p:spPr bwMode="auto">
          <a:xfrm>
            <a:off x="0" y="6548967"/>
            <a:ext cx="4001229" cy="385233"/>
          </a:xfrm>
          <a:prstGeom prst="rect">
            <a:avLst/>
          </a:prstGeom>
          <a:noFill/>
          <a:ln w="9525">
            <a:noFill/>
            <a:miter lim="800000"/>
            <a:headEnd/>
            <a:tailEnd/>
          </a:ln>
          <a:effectLst/>
        </p:spPr>
        <p:txBody>
          <a:bodyPr vert="horz" wrap="square" lIns="92360" tIns="46180" rIns="92360" bIns="46180" numCol="1" anchor="b" anchorCtr="0" compatLnSpc="1">
            <a:prstTxWarp prst="textNoShape">
              <a:avLst/>
            </a:prstTxWarp>
          </a:bodyPr>
          <a:lstStyle>
            <a:lvl1pPr defTabSz="923777">
              <a:defRPr sz="1200" dirty="0">
                <a:latin typeface="Times New Roman" pitchFamily="18" charset="0"/>
              </a:defRPr>
            </a:lvl1pPr>
          </a:lstStyle>
          <a:p>
            <a:pPr>
              <a:defRPr/>
            </a:pPr>
            <a:endParaRPr lang="en-US" dirty="0"/>
          </a:p>
        </p:txBody>
      </p:sp>
      <p:sp>
        <p:nvSpPr>
          <p:cNvPr id="111621" name="Rectangle 1029"/>
          <p:cNvSpPr>
            <a:spLocks noGrp="1" noChangeArrowheads="1"/>
          </p:cNvSpPr>
          <p:nvPr>
            <p:ph type="sldNum" sz="quarter" idx="3"/>
          </p:nvPr>
        </p:nvSpPr>
        <p:spPr bwMode="auto">
          <a:xfrm>
            <a:off x="5231674" y="6548967"/>
            <a:ext cx="4001229" cy="385233"/>
          </a:xfrm>
          <a:prstGeom prst="rect">
            <a:avLst/>
          </a:prstGeom>
          <a:noFill/>
          <a:ln w="9525">
            <a:noFill/>
            <a:miter lim="800000"/>
            <a:headEnd/>
            <a:tailEnd/>
          </a:ln>
          <a:effectLst/>
        </p:spPr>
        <p:txBody>
          <a:bodyPr vert="horz" wrap="square" lIns="92360" tIns="46180" rIns="92360" bIns="46180" numCol="1" anchor="b" anchorCtr="0" compatLnSpc="1">
            <a:prstTxWarp prst="textNoShape">
              <a:avLst/>
            </a:prstTxWarp>
          </a:bodyPr>
          <a:lstStyle>
            <a:lvl1pPr algn="r" defTabSz="923777">
              <a:defRPr sz="1200">
                <a:latin typeface="Times New Roman" pitchFamily="18" charset="0"/>
              </a:defRPr>
            </a:lvl1pPr>
          </a:lstStyle>
          <a:p>
            <a:pPr>
              <a:defRPr/>
            </a:pPr>
            <a:fld id="{05B8C9FF-5114-450E-A906-01B17E9E3B4F}" type="slidenum">
              <a:rPr lang="en-US"/>
              <a:pPr>
                <a:defRPr/>
              </a:pPr>
              <a:t>‹#›</a:t>
            </a:fld>
            <a:endParaRPr lang="en-US" dirty="0"/>
          </a:p>
        </p:txBody>
      </p:sp>
    </p:spTree>
    <p:extLst>
      <p:ext uri="{BB962C8B-B14F-4D97-AF65-F5344CB8AC3E}">
        <p14:creationId xmlns:p14="http://schemas.microsoft.com/office/powerpoint/2010/main" val="157960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050"/>
          <p:cNvSpPr>
            <a:spLocks noGrp="1" noChangeArrowheads="1"/>
          </p:cNvSpPr>
          <p:nvPr>
            <p:ph type="hdr" sz="quarter"/>
          </p:nvPr>
        </p:nvSpPr>
        <p:spPr bwMode="auto">
          <a:xfrm>
            <a:off x="0" y="1"/>
            <a:ext cx="4001229" cy="385233"/>
          </a:xfrm>
          <a:prstGeom prst="rect">
            <a:avLst/>
          </a:prstGeom>
          <a:noFill/>
          <a:ln w="9525">
            <a:noFill/>
            <a:miter lim="800000"/>
            <a:headEnd/>
            <a:tailEnd/>
          </a:ln>
          <a:effectLst/>
        </p:spPr>
        <p:txBody>
          <a:bodyPr vert="horz" wrap="square" lIns="92360" tIns="46180" rIns="92360" bIns="46180" numCol="1" anchor="t" anchorCtr="0" compatLnSpc="1">
            <a:prstTxWarp prst="textNoShape">
              <a:avLst/>
            </a:prstTxWarp>
          </a:bodyPr>
          <a:lstStyle>
            <a:lvl1pPr defTabSz="923777">
              <a:defRPr sz="1200" dirty="0">
                <a:latin typeface="Times New Roman" pitchFamily="18" charset="0"/>
              </a:defRPr>
            </a:lvl1pPr>
          </a:lstStyle>
          <a:p>
            <a:pPr>
              <a:defRPr/>
            </a:pPr>
            <a:endParaRPr lang="en-US" dirty="0"/>
          </a:p>
        </p:txBody>
      </p:sp>
      <p:sp>
        <p:nvSpPr>
          <p:cNvPr id="113667" name="Rectangle 2051"/>
          <p:cNvSpPr>
            <a:spLocks noGrp="1" noChangeArrowheads="1"/>
          </p:cNvSpPr>
          <p:nvPr>
            <p:ph type="dt" idx="1"/>
          </p:nvPr>
        </p:nvSpPr>
        <p:spPr bwMode="auto">
          <a:xfrm>
            <a:off x="5231674" y="1"/>
            <a:ext cx="4001229" cy="385233"/>
          </a:xfrm>
          <a:prstGeom prst="rect">
            <a:avLst/>
          </a:prstGeom>
          <a:noFill/>
          <a:ln w="9525">
            <a:noFill/>
            <a:miter lim="800000"/>
            <a:headEnd/>
            <a:tailEnd/>
          </a:ln>
          <a:effectLst/>
        </p:spPr>
        <p:txBody>
          <a:bodyPr vert="horz" wrap="square" lIns="92360" tIns="46180" rIns="92360" bIns="46180" numCol="1" anchor="t" anchorCtr="0" compatLnSpc="1">
            <a:prstTxWarp prst="textNoShape">
              <a:avLst/>
            </a:prstTxWarp>
          </a:bodyPr>
          <a:lstStyle>
            <a:lvl1pPr algn="r" defTabSz="923777">
              <a:defRPr sz="1200" dirty="0">
                <a:latin typeface="Times New Roman" pitchFamily="18" charset="0"/>
              </a:defRPr>
            </a:lvl1pPr>
          </a:lstStyle>
          <a:p>
            <a:pPr>
              <a:defRPr/>
            </a:pPr>
            <a:endParaRPr lang="en-US" dirty="0"/>
          </a:p>
        </p:txBody>
      </p:sp>
      <p:sp>
        <p:nvSpPr>
          <p:cNvPr id="63492" name="Rectangle 2052"/>
          <p:cNvSpPr>
            <a:spLocks noGrp="1" noRot="1" noChangeAspect="1" noChangeArrowheads="1" noTextEdit="1"/>
          </p:cNvSpPr>
          <p:nvPr>
            <p:ph type="sldImg" idx="2"/>
          </p:nvPr>
        </p:nvSpPr>
        <p:spPr bwMode="auto">
          <a:xfrm>
            <a:off x="2868613" y="538163"/>
            <a:ext cx="3495675" cy="2620962"/>
          </a:xfrm>
          <a:prstGeom prst="rect">
            <a:avLst/>
          </a:prstGeom>
          <a:noFill/>
          <a:ln w="9525">
            <a:solidFill>
              <a:srgbClr val="000000"/>
            </a:solidFill>
            <a:miter lim="800000"/>
            <a:headEnd/>
            <a:tailEnd/>
          </a:ln>
        </p:spPr>
      </p:sp>
      <p:sp>
        <p:nvSpPr>
          <p:cNvPr id="113669" name="Rectangle 2053"/>
          <p:cNvSpPr>
            <a:spLocks noGrp="1" noChangeArrowheads="1"/>
          </p:cNvSpPr>
          <p:nvPr>
            <p:ph type="body" sz="quarter" idx="3"/>
          </p:nvPr>
        </p:nvSpPr>
        <p:spPr bwMode="auto">
          <a:xfrm>
            <a:off x="1230445" y="3313609"/>
            <a:ext cx="6772016" cy="3081867"/>
          </a:xfrm>
          <a:prstGeom prst="rect">
            <a:avLst/>
          </a:prstGeom>
          <a:noFill/>
          <a:ln w="9525">
            <a:noFill/>
            <a:miter lim="800000"/>
            <a:headEnd/>
            <a:tailEnd/>
          </a:ln>
          <a:effectLst/>
        </p:spPr>
        <p:txBody>
          <a:bodyPr vert="horz" wrap="square" lIns="92360" tIns="46180" rIns="92360" bIns="461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2054"/>
          <p:cNvSpPr>
            <a:spLocks noGrp="1" noChangeArrowheads="1"/>
          </p:cNvSpPr>
          <p:nvPr>
            <p:ph type="ftr" sz="quarter" idx="4"/>
          </p:nvPr>
        </p:nvSpPr>
        <p:spPr bwMode="auto">
          <a:xfrm>
            <a:off x="0" y="6548967"/>
            <a:ext cx="4001229" cy="385233"/>
          </a:xfrm>
          <a:prstGeom prst="rect">
            <a:avLst/>
          </a:prstGeom>
          <a:noFill/>
          <a:ln w="9525">
            <a:noFill/>
            <a:miter lim="800000"/>
            <a:headEnd/>
            <a:tailEnd/>
          </a:ln>
          <a:effectLst/>
        </p:spPr>
        <p:txBody>
          <a:bodyPr vert="horz" wrap="square" lIns="92360" tIns="46180" rIns="92360" bIns="46180" numCol="1" anchor="b" anchorCtr="0" compatLnSpc="1">
            <a:prstTxWarp prst="textNoShape">
              <a:avLst/>
            </a:prstTxWarp>
          </a:bodyPr>
          <a:lstStyle>
            <a:lvl1pPr defTabSz="923777">
              <a:defRPr sz="1200" dirty="0">
                <a:latin typeface="Times New Roman" pitchFamily="18" charset="0"/>
              </a:defRPr>
            </a:lvl1pPr>
          </a:lstStyle>
          <a:p>
            <a:pPr>
              <a:defRPr/>
            </a:pPr>
            <a:endParaRPr lang="en-US" dirty="0"/>
          </a:p>
        </p:txBody>
      </p:sp>
      <p:sp>
        <p:nvSpPr>
          <p:cNvPr id="113671" name="Rectangle 2055"/>
          <p:cNvSpPr>
            <a:spLocks noGrp="1" noChangeArrowheads="1"/>
          </p:cNvSpPr>
          <p:nvPr>
            <p:ph type="sldNum" sz="quarter" idx="5"/>
          </p:nvPr>
        </p:nvSpPr>
        <p:spPr bwMode="auto">
          <a:xfrm>
            <a:off x="5231674" y="6548967"/>
            <a:ext cx="4001229" cy="385233"/>
          </a:xfrm>
          <a:prstGeom prst="rect">
            <a:avLst/>
          </a:prstGeom>
          <a:noFill/>
          <a:ln w="9525">
            <a:noFill/>
            <a:miter lim="800000"/>
            <a:headEnd/>
            <a:tailEnd/>
          </a:ln>
          <a:effectLst/>
        </p:spPr>
        <p:txBody>
          <a:bodyPr vert="horz" wrap="square" lIns="92360" tIns="46180" rIns="92360" bIns="46180" numCol="1" anchor="b" anchorCtr="0" compatLnSpc="1">
            <a:prstTxWarp prst="textNoShape">
              <a:avLst/>
            </a:prstTxWarp>
          </a:bodyPr>
          <a:lstStyle>
            <a:lvl1pPr algn="r" defTabSz="923777">
              <a:defRPr sz="1200">
                <a:latin typeface="Times New Roman" pitchFamily="18" charset="0"/>
              </a:defRPr>
            </a:lvl1pPr>
          </a:lstStyle>
          <a:p>
            <a:pPr>
              <a:defRPr/>
            </a:pPr>
            <a:fld id="{35E4E189-A2DE-43B9-A20B-97D7DEB1D5D7}" type="slidenum">
              <a:rPr lang="en-US"/>
              <a:pPr>
                <a:defRPr/>
              </a:pPr>
              <a:t>‹#›</a:t>
            </a:fld>
            <a:endParaRPr lang="en-US" dirty="0"/>
          </a:p>
        </p:txBody>
      </p:sp>
    </p:spTree>
    <p:extLst>
      <p:ext uri="{BB962C8B-B14F-4D97-AF65-F5344CB8AC3E}">
        <p14:creationId xmlns:p14="http://schemas.microsoft.com/office/powerpoint/2010/main" val="793130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4DC088A-C463-4EB3-99E9-217BDF5E7012}" type="slidenum">
              <a:rPr lang="en-US" smtClean="0"/>
              <a:pPr/>
              <a:t>6</a:t>
            </a:fld>
            <a:endParaRPr lang="en-US" dirty="0" smtClean="0"/>
          </a:p>
        </p:txBody>
      </p:sp>
      <p:sp>
        <p:nvSpPr>
          <p:cNvPr id="63491"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3492" name="Rectangle 3"/>
          <p:cNvSpPr>
            <a:spLocks noGrp="1" noChangeArrowheads="1"/>
          </p:cNvSpPr>
          <p:nvPr>
            <p:ph type="body" idx="1"/>
          </p:nvPr>
        </p:nvSpPr>
        <p:spPr>
          <a:xfrm>
            <a:off x="1231971" y="3294048"/>
            <a:ext cx="6768961" cy="3119487"/>
          </a:xfrm>
          <a:solidFill>
            <a:srgbClr val="FFFFFF"/>
          </a:solidFill>
          <a:ln>
            <a:solidFill>
              <a:srgbClr val="000000"/>
            </a:solidFill>
          </a:ln>
        </p:spPr>
        <p:txBody>
          <a:bodyPr/>
          <a:lstStyle/>
          <a:p>
            <a:pPr eaLnBrk="1" hangingPunct="1"/>
            <a:endParaRPr lang="en-US" dirty="0" smtClean="0"/>
          </a:p>
        </p:txBody>
      </p:sp>
    </p:spTree>
    <p:extLst>
      <p:ext uri="{BB962C8B-B14F-4D97-AF65-F5344CB8AC3E}">
        <p14:creationId xmlns:p14="http://schemas.microsoft.com/office/powerpoint/2010/main" val="3976718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055"/>
          <p:cNvSpPr>
            <a:spLocks noGrp="1" noChangeArrowheads="1"/>
          </p:cNvSpPr>
          <p:nvPr>
            <p:ph type="sldNum" sz="quarter" idx="5"/>
          </p:nvPr>
        </p:nvSpPr>
        <p:spPr>
          <a:noFill/>
        </p:spPr>
        <p:txBody>
          <a:bodyPr/>
          <a:lstStyle/>
          <a:p>
            <a:fld id="{6566BCE1-E345-46D5-A5DE-F372D9DBC66A}" type="slidenum">
              <a:rPr lang="en-US" smtClean="0">
                <a:latin typeface="Times New Roman" charset="0"/>
              </a:rPr>
              <a:pPr/>
              <a:t>54</a:t>
            </a:fld>
            <a:endParaRPr lang="en-US" dirty="0" smtClean="0">
              <a:latin typeface="Times New Roman" charset="0"/>
            </a:endParaRPr>
          </a:p>
        </p:txBody>
      </p:sp>
      <p:sp>
        <p:nvSpPr>
          <p:cNvPr id="72707"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72708"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325031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055"/>
          <p:cNvSpPr>
            <a:spLocks noGrp="1" noChangeArrowheads="1"/>
          </p:cNvSpPr>
          <p:nvPr>
            <p:ph type="sldNum" sz="quarter" idx="5"/>
          </p:nvPr>
        </p:nvSpPr>
        <p:spPr>
          <a:noFill/>
        </p:spPr>
        <p:txBody>
          <a:bodyPr/>
          <a:lstStyle/>
          <a:p>
            <a:fld id="{6566BCE1-E345-46D5-A5DE-F372D9DBC66A}" type="slidenum">
              <a:rPr lang="en-US" smtClean="0">
                <a:latin typeface="Times New Roman" charset="0"/>
              </a:rPr>
              <a:pPr/>
              <a:t>55</a:t>
            </a:fld>
            <a:endParaRPr lang="en-US" dirty="0" smtClean="0">
              <a:latin typeface="Times New Roman" charset="0"/>
            </a:endParaRPr>
          </a:p>
        </p:txBody>
      </p:sp>
      <p:sp>
        <p:nvSpPr>
          <p:cNvPr id="72707"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72708"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2730992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3E2B215-1C0C-4A5C-8873-C619EBF62908}" type="slidenum">
              <a:rPr lang="en-US" smtClean="0">
                <a:latin typeface="Times New Roman" charset="0"/>
              </a:rPr>
              <a:pPr/>
              <a:t>59</a:t>
            </a:fld>
            <a:endParaRPr lang="en-US" smtClean="0">
              <a:latin typeface="Times New Roman" charset="0"/>
            </a:endParaRPr>
          </a:p>
        </p:txBody>
      </p:sp>
      <p:sp>
        <p:nvSpPr>
          <p:cNvPr id="21507" name="Rectangle 2"/>
          <p:cNvSpPr>
            <a:spLocks noGrp="1" noRot="1" noChangeAspect="1" noChangeArrowheads="1" noTextEdit="1"/>
          </p:cNvSpPr>
          <p:nvPr>
            <p:ph type="sldImg"/>
          </p:nvPr>
        </p:nvSpPr>
        <p:spPr>
          <a:solidFill>
            <a:srgbClr val="FFFFFF"/>
          </a:solidFill>
          <a:ln/>
        </p:spPr>
      </p:sp>
      <p:sp>
        <p:nvSpPr>
          <p:cNvPr id="21508"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3724333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0850960-9F92-4C8C-B6E5-D24DFE678FD9}" type="slidenum">
              <a:rPr lang="en-US" smtClean="0">
                <a:latin typeface="Times New Roman" charset="0"/>
              </a:rPr>
              <a:pPr/>
              <a:t>60</a:t>
            </a:fld>
            <a:endParaRPr lang="en-US" smtClean="0">
              <a:latin typeface="Times New Roman" charset="0"/>
            </a:endParaRPr>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1602300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10CF2F0-3425-4C0E-B576-9F57A216BC67}" type="slidenum">
              <a:rPr lang="en-US" smtClean="0">
                <a:latin typeface="Times New Roman" charset="0"/>
              </a:rPr>
              <a:pPr/>
              <a:t>61</a:t>
            </a:fld>
            <a:endParaRPr lang="en-US" smtClean="0">
              <a:latin typeface="Times New Roman" charset="0"/>
            </a:endParaRPr>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116633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FD238B-9418-479B-9C30-0EFF7B3E0F52}" type="slidenum">
              <a:rPr lang="en-US" smtClean="0">
                <a:latin typeface="Times New Roman" charset="0"/>
              </a:rPr>
              <a:pPr/>
              <a:t>62</a:t>
            </a:fld>
            <a:endParaRPr lang="en-US" smtClean="0">
              <a:latin typeface="Times New Roman" charset="0"/>
            </a:endParaRPr>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253434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DF1016A-1A35-417B-8933-024D03993C40}" type="slidenum">
              <a:rPr lang="en-US" smtClean="0">
                <a:latin typeface="Times New Roman" charset="0"/>
              </a:rPr>
              <a:pPr/>
              <a:t>63</a:t>
            </a:fld>
            <a:endParaRPr lang="en-US" smtClean="0">
              <a:latin typeface="Times New Roman" charset="0"/>
            </a:endParaRPr>
          </a:p>
        </p:txBody>
      </p:sp>
      <p:sp>
        <p:nvSpPr>
          <p:cNvPr id="24579" name="Rectangle 1026"/>
          <p:cNvSpPr>
            <a:spLocks noGrp="1" noRot="1" noChangeAspect="1" noChangeArrowheads="1" noTextEdit="1"/>
          </p:cNvSpPr>
          <p:nvPr>
            <p:ph type="sldImg"/>
          </p:nvPr>
        </p:nvSpPr>
        <p:spPr>
          <a:solidFill>
            <a:srgbClr val="FFFFFF"/>
          </a:solidFill>
          <a:ln/>
        </p:spPr>
      </p:sp>
      <p:sp>
        <p:nvSpPr>
          <p:cNvPr id="24580" name="Rectangle 1027"/>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4058715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251C3D8-A2F3-4663-A8C4-BD9BE5EB4D8E}" type="slidenum">
              <a:rPr lang="en-US" smtClean="0">
                <a:latin typeface="Times New Roman" charset="0"/>
              </a:rPr>
              <a:pPr/>
              <a:t>64</a:t>
            </a:fld>
            <a:endParaRPr lang="en-US" smtClean="0">
              <a:latin typeface="Times New Roman" charset="0"/>
            </a:endParaRPr>
          </a:p>
        </p:txBody>
      </p:sp>
      <p:sp>
        <p:nvSpPr>
          <p:cNvPr id="25603" name="Rectangle 1026"/>
          <p:cNvSpPr>
            <a:spLocks noGrp="1" noRot="1" noChangeAspect="1" noChangeArrowheads="1" noTextEdit="1"/>
          </p:cNvSpPr>
          <p:nvPr>
            <p:ph type="sldImg"/>
          </p:nvPr>
        </p:nvSpPr>
        <p:spPr>
          <a:solidFill>
            <a:srgbClr val="FFFFFF"/>
          </a:solidFill>
          <a:ln/>
        </p:spPr>
      </p:sp>
      <p:sp>
        <p:nvSpPr>
          <p:cNvPr id="25604" name="Rectangle 1027"/>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178920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EF25643-505A-4D52-AD85-6D430C402644}" type="slidenum">
              <a:rPr lang="en-US" smtClean="0">
                <a:latin typeface="Times New Roman" charset="0"/>
              </a:rPr>
              <a:pPr/>
              <a:t>65</a:t>
            </a:fld>
            <a:endParaRPr lang="en-US" smtClean="0">
              <a:latin typeface="Times New Roman" charset="0"/>
            </a:endParaRPr>
          </a:p>
        </p:txBody>
      </p:sp>
      <p:sp>
        <p:nvSpPr>
          <p:cNvPr id="26627" name="Rectangle 1026"/>
          <p:cNvSpPr>
            <a:spLocks noGrp="1" noRot="1" noChangeAspect="1" noChangeArrowheads="1" noTextEdit="1"/>
          </p:cNvSpPr>
          <p:nvPr>
            <p:ph type="sldImg"/>
          </p:nvPr>
        </p:nvSpPr>
        <p:spPr>
          <a:solidFill>
            <a:srgbClr val="FFFFFF"/>
          </a:solidFill>
          <a:ln/>
        </p:spPr>
      </p:sp>
      <p:sp>
        <p:nvSpPr>
          <p:cNvPr id="26628" name="Rectangle 1027"/>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3578124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A270BC5-3AE2-4127-B5AE-888E8B6DD878}" type="slidenum">
              <a:rPr lang="en-US" smtClean="0">
                <a:latin typeface="Times New Roman" charset="0"/>
              </a:rPr>
              <a:pPr/>
              <a:t>66</a:t>
            </a:fld>
            <a:endParaRPr lang="en-US" smtClean="0">
              <a:latin typeface="Times New Roman"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157542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055"/>
          <p:cNvSpPr>
            <a:spLocks noGrp="1" noChangeArrowheads="1"/>
          </p:cNvSpPr>
          <p:nvPr>
            <p:ph type="sldNum" sz="quarter" idx="5"/>
          </p:nvPr>
        </p:nvSpPr>
        <p:spPr>
          <a:noFill/>
        </p:spPr>
        <p:txBody>
          <a:bodyPr/>
          <a:lstStyle/>
          <a:p>
            <a:fld id="{FC5A92AF-5DBA-4C10-B0EB-7DCFC7D0D95F}" type="slidenum">
              <a:rPr lang="en-US" smtClean="0">
                <a:latin typeface="Times New Roman" charset="0"/>
              </a:rPr>
              <a:pPr/>
              <a:t>25</a:t>
            </a:fld>
            <a:endParaRPr lang="en-US" dirty="0" smtClean="0">
              <a:latin typeface="Times New Roman" charset="0"/>
            </a:endParaRPr>
          </a:p>
        </p:txBody>
      </p:sp>
      <p:sp>
        <p:nvSpPr>
          <p:cNvPr id="64515"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4516"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3157089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A270BC5-3AE2-4127-B5AE-888E8B6DD878}" type="slidenum">
              <a:rPr lang="en-US" smtClean="0">
                <a:latin typeface="Times New Roman" charset="0"/>
              </a:rPr>
              <a:pPr/>
              <a:t>67</a:t>
            </a:fld>
            <a:endParaRPr lang="en-US" smtClean="0">
              <a:latin typeface="Times New Roman"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36241289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CE7E8FA-891D-426C-9D1D-100569592AA9}" type="slidenum">
              <a:rPr lang="en-US" smtClean="0">
                <a:latin typeface="Times New Roman" charset="0"/>
              </a:rPr>
              <a:pPr/>
              <a:t>68</a:t>
            </a:fld>
            <a:endParaRPr lang="en-US" smtClean="0">
              <a:latin typeface="Times New Roman" charset="0"/>
            </a:endParaRPr>
          </a:p>
        </p:txBody>
      </p:sp>
      <p:sp>
        <p:nvSpPr>
          <p:cNvPr id="28675" name="Rectangle 2"/>
          <p:cNvSpPr>
            <a:spLocks noGrp="1" noRot="1" noChangeAspect="1" noChangeArrowheads="1" noTextEdit="1"/>
          </p:cNvSpPr>
          <p:nvPr>
            <p:ph type="sldImg"/>
          </p:nvPr>
        </p:nvSpPr>
        <p:spPr>
          <a:solidFill>
            <a:srgbClr val="FFFFFF"/>
          </a:solidFill>
          <a:ln/>
        </p:spPr>
      </p:sp>
      <p:sp>
        <p:nvSpPr>
          <p:cNvPr id="28676"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288966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B914C07-149E-4028-A37B-36C9ED275E04}" type="slidenum">
              <a:rPr lang="en-US" smtClean="0">
                <a:latin typeface="Times New Roman" charset="0"/>
              </a:rPr>
              <a:pPr/>
              <a:t>69</a:t>
            </a:fld>
            <a:endParaRPr lang="en-US" smtClean="0">
              <a:latin typeface="Times New Roman"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3706417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8A540A1-1D54-42D4-8967-1352ABB38A4C}" type="slidenum">
              <a:rPr lang="en-US" smtClean="0">
                <a:latin typeface="Times New Roman" charset="0"/>
              </a:rPr>
              <a:pPr/>
              <a:t>70</a:t>
            </a:fld>
            <a:endParaRPr lang="en-US" smtClean="0">
              <a:latin typeface="Times New Roman"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1228918" y="3294048"/>
            <a:ext cx="6775068" cy="3119487"/>
          </a:xfrm>
          <a:solidFill>
            <a:srgbClr val="FFFFFF"/>
          </a:solidFill>
          <a:ln>
            <a:solidFill>
              <a:srgbClr val="000000"/>
            </a:solidFill>
          </a:ln>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15576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055"/>
          <p:cNvSpPr>
            <a:spLocks noGrp="1" noChangeArrowheads="1"/>
          </p:cNvSpPr>
          <p:nvPr>
            <p:ph type="sldNum" sz="quarter" idx="5"/>
          </p:nvPr>
        </p:nvSpPr>
        <p:spPr>
          <a:noFill/>
        </p:spPr>
        <p:txBody>
          <a:bodyPr/>
          <a:lstStyle/>
          <a:p>
            <a:fld id="{D5838C16-77AE-41E4-94DC-C1347B4C721F}" type="slidenum">
              <a:rPr lang="en-US" smtClean="0">
                <a:latin typeface="Times New Roman" charset="0"/>
              </a:rPr>
              <a:pPr/>
              <a:t>26</a:t>
            </a:fld>
            <a:endParaRPr lang="en-US" dirty="0" smtClean="0">
              <a:latin typeface="Times New Roman" charset="0"/>
            </a:endParaRPr>
          </a:p>
        </p:txBody>
      </p:sp>
      <p:sp>
        <p:nvSpPr>
          <p:cNvPr id="65539"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5540"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647479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055"/>
          <p:cNvSpPr>
            <a:spLocks noGrp="1" noChangeArrowheads="1"/>
          </p:cNvSpPr>
          <p:nvPr>
            <p:ph type="sldNum" sz="quarter" idx="5"/>
          </p:nvPr>
        </p:nvSpPr>
        <p:spPr>
          <a:noFill/>
        </p:spPr>
        <p:txBody>
          <a:bodyPr/>
          <a:lstStyle/>
          <a:p>
            <a:fld id="{7736B75D-7FAE-49C2-B1C8-F4D87B326FC8}" type="slidenum">
              <a:rPr lang="en-US" smtClean="0">
                <a:latin typeface="Times New Roman" charset="0"/>
              </a:rPr>
              <a:pPr/>
              <a:t>27</a:t>
            </a:fld>
            <a:endParaRPr lang="en-US" dirty="0" smtClean="0">
              <a:latin typeface="Times New Roman" charset="0"/>
            </a:endParaRPr>
          </a:p>
        </p:txBody>
      </p:sp>
      <p:sp>
        <p:nvSpPr>
          <p:cNvPr id="66563"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6564"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3161109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055"/>
          <p:cNvSpPr>
            <a:spLocks noGrp="1" noChangeArrowheads="1"/>
          </p:cNvSpPr>
          <p:nvPr>
            <p:ph type="sldNum" sz="quarter" idx="5"/>
          </p:nvPr>
        </p:nvSpPr>
        <p:spPr>
          <a:noFill/>
        </p:spPr>
        <p:txBody>
          <a:bodyPr/>
          <a:lstStyle/>
          <a:p>
            <a:fld id="{FB5F6A79-AFAA-4874-96D6-2C78E6A39840}" type="slidenum">
              <a:rPr lang="en-US" smtClean="0">
                <a:solidFill>
                  <a:srgbClr val="000000"/>
                </a:solidFill>
                <a:latin typeface="Times New Roman" charset="0"/>
              </a:rPr>
              <a:pPr/>
              <a:t>29</a:t>
            </a:fld>
            <a:endParaRPr lang="en-US" dirty="0" smtClean="0">
              <a:solidFill>
                <a:srgbClr val="000000"/>
              </a:solidFill>
              <a:latin typeface="Times New Roman" charset="0"/>
            </a:endParaRPr>
          </a:p>
        </p:txBody>
      </p:sp>
      <p:sp>
        <p:nvSpPr>
          <p:cNvPr id="67587"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7588"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241195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055"/>
          <p:cNvSpPr>
            <a:spLocks noGrp="1" noChangeArrowheads="1"/>
          </p:cNvSpPr>
          <p:nvPr>
            <p:ph type="sldNum" sz="quarter" idx="5"/>
          </p:nvPr>
        </p:nvSpPr>
        <p:spPr>
          <a:noFill/>
        </p:spPr>
        <p:txBody>
          <a:bodyPr/>
          <a:lstStyle/>
          <a:p>
            <a:fld id="{37116E09-3558-4D7D-ACFF-F6588B202460}" type="slidenum">
              <a:rPr lang="en-US" smtClean="0">
                <a:latin typeface="Times New Roman" charset="0"/>
              </a:rPr>
              <a:pPr/>
              <a:t>35</a:t>
            </a:fld>
            <a:endParaRPr lang="en-US" dirty="0" smtClean="0">
              <a:latin typeface="Times New Roman" charset="0"/>
            </a:endParaRPr>
          </a:p>
        </p:txBody>
      </p:sp>
      <p:sp>
        <p:nvSpPr>
          <p:cNvPr id="68611"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68612"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334409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055"/>
          <p:cNvSpPr>
            <a:spLocks noGrp="1" noChangeArrowheads="1"/>
          </p:cNvSpPr>
          <p:nvPr>
            <p:ph type="sldNum" sz="quarter" idx="5"/>
          </p:nvPr>
        </p:nvSpPr>
        <p:spPr>
          <a:noFill/>
        </p:spPr>
        <p:txBody>
          <a:bodyPr/>
          <a:lstStyle/>
          <a:p>
            <a:fld id="{F592B5BC-D8D1-4AE2-B2BC-D71B9DC8F8BB}" type="slidenum">
              <a:rPr lang="en-US" smtClean="0">
                <a:latin typeface="Times New Roman" charset="0"/>
              </a:rPr>
              <a:pPr/>
              <a:t>36</a:t>
            </a:fld>
            <a:endParaRPr lang="en-US" dirty="0" smtClean="0">
              <a:latin typeface="Times New Roman" charset="0"/>
            </a:endParaRPr>
          </a:p>
        </p:txBody>
      </p:sp>
      <p:sp>
        <p:nvSpPr>
          <p:cNvPr id="69635" name="Rectangle 1026"/>
          <p:cNvSpPr>
            <a:spLocks noGrp="1" noRot="1" noChangeAspect="1" noChangeArrowheads="1" noTextEdit="1"/>
          </p:cNvSpPr>
          <p:nvPr>
            <p:ph type="sldImg"/>
          </p:nvPr>
        </p:nvSpPr>
        <p:spPr>
          <a:xfrm>
            <a:off x="2882900" y="520700"/>
            <a:ext cx="3467100" cy="2600325"/>
          </a:xfrm>
          <a:solidFill>
            <a:srgbClr val="FFFFFF"/>
          </a:solidFill>
          <a:ln/>
        </p:spPr>
      </p:sp>
      <p:sp>
        <p:nvSpPr>
          <p:cNvPr id="69636" name="Rectangle 1027"/>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48224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55"/>
          <p:cNvSpPr>
            <a:spLocks noGrp="1" noChangeArrowheads="1"/>
          </p:cNvSpPr>
          <p:nvPr>
            <p:ph type="sldNum" sz="quarter" idx="5"/>
          </p:nvPr>
        </p:nvSpPr>
        <p:spPr>
          <a:noFill/>
        </p:spPr>
        <p:txBody>
          <a:bodyPr/>
          <a:lstStyle/>
          <a:p>
            <a:fld id="{FAD58C92-C415-4E0E-9947-F534165DC272}" type="slidenum">
              <a:rPr lang="en-US" smtClean="0">
                <a:latin typeface="Times New Roman" charset="0"/>
              </a:rPr>
              <a:pPr/>
              <a:t>37</a:t>
            </a:fld>
            <a:endParaRPr lang="en-US" dirty="0" smtClean="0">
              <a:latin typeface="Times New Roman" charset="0"/>
            </a:endParaRPr>
          </a:p>
        </p:txBody>
      </p:sp>
      <p:sp>
        <p:nvSpPr>
          <p:cNvPr id="70659"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70660"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1687332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055"/>
          <p:cNvSpPr>
            <a:spLocks noGrp="1" noChangeArrowheads="1"/>
          </p:cNvSpPr>
          <p:nvPr>
            <p:ph type="sldNum" sz="quarter" idx="5"/>
          </p:nvPr>
        </p:nvSpPr>
        <p:spPr>
          <a:noFill/>
        </p:spPr>
        <p:txBody>
          <a:bodyPr/>
          <a:lstStyle/>
          <a:p>
            <a:fld id="{B5AB77E1-0C25-49F5-B9B4-15274D94916A}" type="slidenum">
              <a:rPr lang="en-US" smtClean="0">
                <a:solidFill>
                  <a:srgbClr val="000000"/>
                </a:solidFill>
                <a:latin typeface="Times New Roman" charset="0"/>
              </a:rPr>
              <a:pPr/>
              <a:t>42</a:t>
            </a:fld>
            <a:endParaRPr lang="en-US" dirty="0" smtClean="0">
              <a:solidFill>
                <a:srgbClr val="000000"/>
              </a:solidFill>
              <a:latin typeface="Times New Roman" charset="0"/>
            </a:endParaRPr>
          </a:p>
        </p:txBody>
      </p:sp>
      <p:sp>
        <p:nvSpPr>
          <p:cNvPr id="71683" name="Rectangle 2"/>
          <p:cNvSpPr>
            <a:spLocks noGrp="1" noRot="1" noChangeAspect="1" noChangeArrowheads="1" noTextEdit="1"/>
          </p:cNvSpPr>
          <p:nvPr>
            <p:ph type="sldImg"/>
          </p:nvPr>
        </p:nvSpPr>
        <p:spPr>
          <a:xfrm>
            <a:off x="2882900" y="520700"/>
            <a:ext cx="3467100" cy="2600325"/>
          </a:xfrm>
          <a:solidFill>
            <a:srgbClr val="FFFFFF"/>
          </a:solidFill>
          <a:ln/>
        </p:spPr>
      </p:sp>
      <p:sp>
        <p:nvSpPr>
          <p:cNvPr id="71684" name="Rectangle 3"/>
          <p:cNvSpPr>
            <a:spLocks noGrp="1" noChangeArrowheads="1"/>
          </p:cNvSpPr>
          <p:nvPr>
            <p:ph type="body" idx="1"/>
          </p:nvPr>
        </p:nvSpPr>
        <p:spPr>
          <a:xfrm>
            <a:off x="1230445" y="3294051"/>
            <a:ext cx="6772016" cy="3119487"/>
          </a:xfrm>
          <a:solidFill>
            <a:srgbClr val="FFFFFF"/>
          </a:solidFill>
          <a:ln>
            <a:solidFill>
              <a:srgbClr val="000000"/>
            </a:solidFill>
          </a:ln>
        </p:spPr>
        <p:txBody>
          <a:bodyPr/>
          <a:lstStyle/>
          <a:p>
            <a:pPr eaLnBrk="1" hangingPunct="1"/>
            <a:endParaRPr lang="en-US" dirty="0" smtClean="0">
              <a:latin typeface="Times New Roman" charset="0"/>
            </a:endParaRPr>
          </a:p>
        </p:txBody>
      </p:sp>
    </p:spTree>
    <p:extLst>
      <p:ext uri="{BB962C8B-B14F-4D97-AF65-F5344CB8AC3E}">
        <p14:creationId xmlns:p14="http://schemas.microsoft.com/office/powerpoint/2010/main" val="242714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73685044"/>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18082600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240413583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2057400"/>
            <a:ext cx="8229600" cy="40687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585993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3507161505"/>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250916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203296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6139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3432251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49848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B72693-953C-494D-8BA1-3078AB9D5085}" type="datetimeFigureOut">
              <a:rPr lang="en-US" smtClean="0"/>
              <a:t>10/24/2016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F6BD10-7F23-47D6-BCF4-2F82403446DE}" type="slidenum">
              <a:rPr lang="en-US" smtClean="0"/>
              <a:t>‹#›</a:t>
            </a:fld>
            <a:endParaRPr lang="en-US" dirty="0"/>
          </a:p>
        </p:txBody>
      </p:sp>
    </p:spTree>
    <p:extLst>
      <p:ext uri="{BB962C8B-B14F-4D97-AF65-F5344CB8AC3E}">
        <p14:creationId xmlns:p14="http://schemas.microsoft.com/office/powerpoint/2010/main" val="23816066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28600" y="457200"/>
            <a:ext cx="8763000" cy="381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228600" y="152400"/>
            <a:ext cx="8763000" cy="655320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28600" y="6400800"/>
            <a:ext cx="8763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7200" y="228600"/>
            <a:ext cx="990599" cy="900367"/>
          </a:xfrm>
          <a:prstGeom prst="rect">
            <a:avLst/>
          </a:prstGeom>
        </p:spPr>
      </p:pic>
      <p:sp>
        <p:nvSpPr>
          <p:cNvPr id="13" name="TextBox 12"/>
          <p:cNvSpPr txBox="1"/>
          <p:nvPr/>
        </p:nvSpPr>
        <p:spPr>
          <a:xfrm>
            <a:off x="228600" y="6324600"/>
            <a:ext cx="8763000" cy="369332"/>
          </a:xfrm>
          <a:prstGeom prst="rect">
            <a:avLst/>
          </a:prstGeom>
          <a:noFill/>
        </p:spPr>
        <p:txBody>
          <a:bodyPr wrap="square" rtlCol="0">
            <a:spAutoFit/>
          </a:bodyPr>
          <a:lstStyle/>
          <a:p>
            <a:pPr algn="ctr"/>
            <a:r>
              <a:rPr lang="en-US" i="1" dirty="0" smtClean="0">
                <a:solidFill>
                  <a:schemeClr val="bg1"/>
                </a:solidFill>
                <a:latin typeface="+mn-lt"/>
              </a:rPr>
              <a:t>LOSFA’s Vision is to be Louisiana’s First Choice</a:t>
            </a:r>
            <a:r>
              <a:rPr lang="en-US" i="1" baseline="0" dirty="0" smtClean="0">
                <a:solidFill>
                  <a:schemeClr val="bg1"/>
                </a:solidFill>
                <a:latin typeface="+mn-lt"/>
              </a:rPr>
              <a:t> for College Access</a:t>
            </a:r>
            <a:endParaRPr lang="en-US" i="1" dirty="0">
              <a:solidFill>
                <a:schemeClr val="bg1"/>
              </a:solidFill>
              <a:latin typeface="+mn-lt"/>
            </a:endParaRPr>
          </a:p>
        </p:txBody>
      </p:sp>
      <p:sp>
        <p:nvSpPr>
          <p:cNvPr id="14" name="TextBox 13"/>
          <p:cNvSpPr txBox="1"/>
          <p:nvPr/>
        </p:nvSpPr>
        <p:spPr>
          <a:xfrm>
            <a:off x="1447799" y="445014"/>
            <a:ext cx="7543801" cy="369332"/>
          </a:xfrm>
          <a:prstGeom prst="rect">
            <a:avLst/>
          </a:prstGeom>
          <a:noFill/>
        </p:spPr>
        <p:txBody>
          <a:bodyPr wrap="square" rtlCol="0">
            <a:spAutoFit/>
          </a:bodyPr>
          <a:lstStyle/>
          <a:p>
            <a:pPr algn="l"/>
            <a:r>
              <a:rPr lang="en-US" b="0" i="0" dirty="0" smtClean="0">
                <a:solidFill>
                  <a:schemeClr val="tx1"/>
                </a:solidFill>
                <a:latin typeface="+mn-lt"/>
              </a:rPr>
              <a:t>Louisiana Office of Student Financial Assistance (LOSFA)</a:t>
            </a:r>
            <a:endParaRPr lang="en-US" b="0" i="0" dirty="0">
              <a:solidFill>
                <a:schemeClr val="tx1"/>
              </a:solidFill>
              <a:latin typeface="+mn-lt"/>
            </a:endParaRPr>
          </a:p>
        </p:txBody>
      </p:sp>
    </p:spTree>
    <p:extLst>
      <p:ext uri="{BB962C8B-B14F-4D97-AF65-F5344CB8AC3E}">
        <p14:creationId xmlns:p14="http://schemas.microsoft.com/office/powerpoint/2010/main" val="238264978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1905000"/>
            <a:ext cx="8305800" cy="3733800"/>
          </a:xfrm>
        </p:spPr>
        <p:txBody>
          <a:bodyPr anchor="ctr">
            <a:normAutofit/>
          </a:bodyPr>
          <a:lstStyle/>
          <a:p>
            <a:r>
              <a:rPr lang="en-US" sz="7200" dirty="0" smtClean="0"/>
              <a:t>What is </a:t>
            </a:r>
            <a:br>
              <a:rPr lang="en-US" sz="7200" dirty="0" smtClean="0"/>
            </a:br>
            <a:r>
              <a:rPr lang="en-US" sz="7200" dirty="0" smtClean="0"/>
              <a:t>Financial Aid?</a:t>
            </a:r>
            <a:endParaRPr lang="en-US" sz="7200" dirty="0"/>
          </a:p>
        </p:txBody>
      </p:sp>
    </p:spTree>
    <p:extLst>
      <p:ext uri="{BB962C8B-B14F-4D97-AF65-F5344CB8AC3E}">
        <p14:creationId xmlns:p14="http://schemas.microsoft.com/office/powerpoint/2010/main" val="3358736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Citizenship</a:t>
            </a:r>
          </a:p>
        </p:txBody>
      </p:sp>
      <p:sp>
        <p:nvSpPr>
          <p:cNvPr id="5123" name="Rectangle 3"/>
          <p:cNvSpPr>
            <a:spLocks noGrp="1" noChangeArrowheads="1"/>
          </p:cNvSpPr>
          <p:nvPr>
            <p:ph idx="1"/>
          </p:nvPr>
        </p:nvSpPr>
        <p:spPr/>
        <p:txBody>
          <a:bodyPr/>
          <a:lstStyle/>
          <a:p>
            <a:pPr eaLnBrk="1" hangingPunct="1"/>
            <a:r>
              <a:rPr lang="en-US" dirty="0" smtClean="0"/>
              <a:t>A student must be a U.S. citizen, or a permanent resident who is eligible to apply for citizenship</a:t>
            </a:r>
          </a:p>
          <a:p>
            <a:pPr eaLnBrk="1" hangingPunct="1"/>
            <a:r>
              <a:rPr lang="en-US" dirty="0" smtClean="0"/>
              <a:t>Beginning with 2019 high school graduates, children of non-citizens serving in the Armed Forces or honorably discharged from the Armed Forces meet TOPS citizenship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Residency</a:t>
            </a:r>
          </a:p>
        </p:txBody>
      </p:sp>
      <p:sp>
        <p:nvSpPr>
          <p:cNvPr id="6147" name="Rectangle 3"/>
          <p:cNvSpPr>
            <a:spLocks noGrp="1" noChangeArrowheads="1"/>
          </p:cNvSpPr>
          <p:nvPr>
            <p:ph idx="1"/>
          </p:nvPr>
        </p:nvSpPr>
        <p:spPr/>
        <p:txBody>
          <a:bodyPr>
            <a:noAutofit/>
          </a:bodyPr>
          <a:lstStyle/>
          <a:p>
            <a:pPr eaLnBrk="1" hangingPunct="1">
              <a:lnSpc>
                <a:spcPct val="90000"/>
              </a:lnSpc>
            </a:pPr>
            <a:r>
              <a:rPr lang="en-US" sz="2800" dirty="0" smtClean="0"/>
              <a:t>Any student who is a resident of the state and who graduates from a public or approved non-public high school meets the TOPS residency requirements if he or she actually resides or lives in Louisiana for the period of his or her last two full years of high school culminating in graduation as certified by the high school</a:t>
            </a:r>
          </a:p>
          <a:p>
            <a:pPr eaLnBrk="1" hangingPunct="1">
              <a:lnSpc>
                <a:spcPct val="90000"/>
              </a:lnSpc>
            </a:pPr>
            <a:r>
              <a:rPr lang="en-US" sz="2800" dirty="0" smtClean="0"/>
              <a:t>Or, a parent or custodian of a dependent student must have been a resident of the state of Louisiana for the 24 months prior to high school graduation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Residency:  Military Dependents</a:t>
            </a:r>
          </a:p>
        </p:txBody>
      </p:sp>
      <p:sp>
        <p:nvSpPr>
          <p:cNvPr id="7171" name="Rectangle 3"/>
          <p:cNvSpPr>
            <a:spLocks noGrp="1" noChangeArrowheads="1"/>
          </p:cNvSpPr>
          <p:nvPr>
            <p:ph idx="1"/>
          </p:nvPr>
        </p:nvSpPr>
        <p:spPr/>
        <p:txBody>
          <a:bodyPr>
            <a:noAutofit/>
          </a:bodyPr>
          <a:lstStyle/>
          <a:p>
            <a:pPr eaLnBrk="1" hangingPunct="1">
              <a:spcBef>
                <a:spcPts val="0"/>
              </a:spcBef>
            </a:pPr>
            <a:r>
              <a:rPr lang="en-US" sz="2800" dirty="0" smtClean="0"/>
              <a:t>A dependent of a member of the U.S. Armed forces, who is transferred to Louisiana under permanent change of station orders, will be considered a resident for purposes of TOPS if the military member:</a:t>
            </a:r>
          </a:p>
          <a:p>
            <a:pPr lvl="1" eaLnBrk="1" hangingPunct="1">
              <a:spcBef>
                <a:spcPts val="0"/>
              </a:spcBef>
            </a:pPr>
            <a:r>
              <a:rPr lang="en-US" sz="2400" dirty="0" smtClean="0"/>
              <a:t>Changes his/her military personnel records to establish Louisiana as the member’s official state of residence within 180 days of reporting </a:t>
            </a:r>
          </a:p>
          <a:p>
            <a:pPr lvl="1" eaLnBrk="1" hangingPunct="1">
              <a:spcBef>
                <a:spcPts val="0"/>
              </a:spcBef>
            </a:pPr>
            <a:r>
              <a:rPr lang="en-US" sz="2400" dirty="0" smtClean="0"/>
              <a:t>Complies with Louisiana income tax laws</a:t>
            </a:r>
          </a:p>
          <a:p>
            <a:pPr lvl="1" eaLnBrk="1" hangingPunct="1">
              <a:spcBef>
                <a:spcPts val="0"/>
              </a:spcBef>
            </a:pPr>
            <a:r>
              <a:rPr lang="en-US" sz="2400" dirty="0" smtClean="0"/>
              <a:t>Submits an Affidavit of Residency and DD Form 2058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Criminal Record</a:t>
            </a:r>
          </a:p>
        </p:txBody>
      </p:sp>
      <p:sp>
        <p:nvSpPr>
          <p:cNvPr id="8195" name="Rectangle 3"/>
          <p:cNvSpPr>
            <a:spLocks noGrp="1" noChangeArrowheads="1"/>
          </p:cNvSpPr>
          <p:nvPr>
            <p:ph idx="1"/>
          </p:nvPr>
        </p:nvSpPr>
        <p:spPr/>
        <p:txBody>
          <a:bodyPr>
            <a:noAutofit/>
          </a:bodyPr>
          <a:lstStyle/>
          <a:p>
            <a:pPr eaLnBrk="1" hangingPunct="1">
              <a:spcBef>
                <a:spcPts val="0"/>
              </a:spcBef>
            </a:pPr>
            <a:r>
              <a:rPr lang="en-US" sz="2800" dirty="0" smtClean="0"/>
              <a:t>Have no criminal convictions</a:t>
            </a:r>
          </a:p>
          <a:p>
            <a:pPr lvl="1" eaLnBrk="1" hangingPunct="1">
              <a:spcBef>
                <a:spcPts val="0"/>
              </a:spcBef>
            </a:pPr>
            <a:r>
              <a:rPr lang="en-US" sz="2400" dirty="0" smtClean="0"/>
              <a:t>Excludes misdemeanor traffic violations</a:t>
            </a:r>
          </a:p>
          <a:p>
            <a:pPr eaLnBrk="1" hangingPunct="1">
              <a:spcBef>
                <a:spcPts val="0"/>
              </a:spcBef>
            </a:pPr>
            <a:r>
              <a:rPr lang="en-US" sz="2800" dirty="0" smtClean="0"/>
              <a:t>A student who has a “final criminal conviction” may not accept a TOPS award</a:t>
            </a:r>
          </a:p>
          <a:p>
            <a:pPr lvl="1" eaLnBrk="1" hangingPunct="1">
              <a:spcBef>
                <a:spcPts val="0"/>
              </a:spcBef>
            </a:pPr>
            <a:r>
              <a:rPr lang="en-US" sz="2400" dirty="0" smtClean="0"/>
              <a:t>A juvenile conviction is not considered a “final criminal conviction” regardless of the nature of the offense</a:t>
            </a:r>
          </a:p>
          <a:p>
            <a:pPr lvl="2" eaLnBrk="1" hangingPunct="1">
              <a:spcBef>
                <a:spcPts val="0"/>
              </a:spcBef>
            </a:pPr>
            <a:r>
              <a:rPr lang="en-US" sz="2000" dirty="0" smtClean="0"/>
              <a:t>If the severity of the crime committed by a juvenile is such that he/she is tried as an adult, a subsequent conviction could be a “final criminal conviction”</a:t>
            </a:r>
          </a:p>
          <a:p>
            <a:pPr lvl="1" eaLnBrk="1" hangingPunct="1">
              <a:spcBef>
                <a:spcPts val="0"/>
              </a:spcBef>
            </a:pPr>
            <a:r>
              <a:rPr lang="en-US" sz="2400" dirty="0" smtClean="0"/>
              <a:t>The student should contact his/her attorney to determine if their conviction is a final “criminal conviction”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Graduation Year</a:t>
            </a:r>
          </a:p>
        </p:txBody>
      </p:sp>
      <p:sp>
        <p:nvSpPr>
          <p:cNvPr id="10243" name="Rectangle 3"/>
          <p:cNvSpPr>
            <a:spLocks noGrp="1" noChangeArrowheads="1"/>
          </p:cNvSpPr>
          <p:nvPr>
            <p:ph idx="1"/>
          </p:nvPr>
        </p:nvSpPr>
        <p:spPr/>
        <p:txBody>
          <a:bodyPr/>
          <a:lstStyle/>
          <a:p>
            <a:pPr eaLnBrk="1" hangingPunct="1"/>
            <a:r>
              <a:rPr lang="en-US" dirty="0" smtClean="0"/>
              <a:t>For TOPS purposes, the annual academic year for high school begins on September 1 and ends on the following August 31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dirty="0" smtClean="0"/>
              <a:t>Early Graduation</a:t>
            </a:r>
          </a:p>
        </p:txBody>
      </p:sp>
      <p:sp>
        <p:nvSpPr>
          <p:cNvPr id="11267" name="Rectangle 3"/>
          <p:cNvSpPr>
            <a:spLocks noGrp="1" noChangeArrowheads="1"/>
          </p:cNvSpPr>
          <p:nvPr>
            <p:ph idx="1"/>
          </p:nvPr>
        </p:nvSpPr>
        <p:spPr/>
        <p:txBody>
          <a:bodyPr>
            <a:noAutofit/>
          </a:bodyPr>
          <a:lstStyle/>
          <a:p>
            <a:pPr eaLnBrk="1" hangingPunct="1">
              <a:spcBef>
                <a:spcPts val="0"/>
              </a:spcBef>
            </a:pPr>
            <a:r>
              <a:rPr lang="en-US" sz="2400" dirty="0" smtClean="0"/>
              <a:t>Students who graduate early at mid-year will be eligible for a TOPS Award in the Spring semester following graduation</a:t>
            </a:r>
          </a:p>
          <a:p>
            <a:pPr lvl="1" eaLnBrk="1" hangingPunct="1">
              <a:spcBef>
                <a:spcPts val="0"/>
              </a:spcBef>
            </a:pPr>
            <a:r>
              <a:rPr lang="en-US" sz="1800" dirty="0" smtClean="0"/>
              <a:t>Certification for mid-year graduates will be done in conjunction with certification of May graduates</a:t>
            </a:r>
          </a:p>
          <a:p>
            <a:pPr lvl="1" eaLnBrk="1" hangingPunct="1">
              <a:spcBef>
                <a:spcPts val="0"/>
              </a:spcBef>
            </a:pPr>
            <a:r>
              <a:rPr lang="en-US" sz="1800" dirty="0" smtClean="0"/>
              <a:t>Awards for mid-year graduates who attend college in the Spring and who are determined eligible will be paid retroactively</a:t>
            </a:r>
          </a:p>
          <a:p>
            <a:pPr eaLnBrk="1" hangingPunct="1">
              <a:spcBef>
                <a:spcPts val="0"/>
              </a:spcBef>
            </a:pPr>
            <a:r>
              <a:rPr lang="en-US" sz="2400" dirty="0" smtClean="0"/>
              <a:t>Students who graduate early in the Spring will be eligible for a TOPS award in the Fall semester following graduation</a:t>
            </a:r>
          </a:p>
          <a:p>
            <a:pPr eaLnBrk="1" hangingPunct="1">
              <a:spcBef>
                <a:spcPts val="0"/>
              </a:spcBef>
            </a:pPr>
            <a:r>
              <a:rPr lang="en-US" sz="2400" dirty="0" smtClean="0"/>
              <a:t>Students who graduate early must comply with the same FAFSA and ACT deadlines applicable to the class that graduates in the Spring of that high school academic year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990600"/>
            <a:ext cx="8229600" cy="762000"/>
          </a:xfrm>
        </p:spPr>
        <p:txBody>
          <a:bodyPr/>
          <a:lstStyle/>
          <a:p>
            <a:pPr eaLnBrk="1" hangingPunct="1"/>
            <a:r>
              <a:rPr lang="en-US" dirty="0" smtClean="0"/>
              <a:t>TOPS Core Curriculum</a:t>
            </a:r>
          </a:p>
        </p:txBody>
      </p:sp>
      <p:sp>
        <p:nvSpPr>
          <p:cNvPr id="12291" name="Rectangle 3"/>
          <p:cNvSpPr>
            <a:spLocks noGrp="1" noChangeArrowheads="1"/>
          </p:cNvSpPr>
          <p:nvPr>
            <p:ph idx="1"/>
          </p:nvPr>
        </p:nvSpPr>
        <p:spPr>
          <a:xfrm>
            <a:off x="457200" y="1676400"/>
            <a:ext cx="8229600" cy="4495800"/>
          </a:xfrm>
        </p:spPr>
        <p:txBody>
          <a:bodyPr>
            <a:noAutofit/>
          </a:bodyPr>
          <a:lstStyle/>
          <a:p>
            <a:pPr eaLnBrk="1" hangingPunct="1">
              <a:spcBef>
                <a:spcPts val="0"/>
              </a:spcBef>
            </a:pPr>
            <a:r>
              <a:rPr lang="en-US" sz="2400" dirty="0" smtClean="0"/>
              <a:t>All TOPS core curriculum courses must be completed by the date of high school graduation </a:t>
            </a:r>
          </a:p>
          <a:p>
            <a:pPr eaLnBrk="1" hangingPunct="1">
              <a:spcBef>
                <a:spcPts val="0"/>
              </a:spcBef>
            </a:pPr>
            <a:r>
              <a:rPr lang="en-US" sz="2400" dirty="0" smtClean="0"/>
              <a:t>Distance learning courses approved by the high school may be used to qualify for TOPS</a:t>
            </a:r>
          </a:p>
          <a:p>
            <a:pPr eaLnBrk="1" hangingPunct="1">
              <a:spcBef>
                <a:spcPts val="0"/>
              </a:spcBef>
            </a:pPr>
            <a:r>
              <a:rPr lang="en-US" sz="2400" dirty="0" smtClean="0"/>
              <a:t>College courses taken in the classroom, online, or by correspondence may be used to qualify for TOPS provided that they are determined to be equivalent courses and appear on the student’s official high school transcript</a:t>
            </a:r>
          </a:p>
          <a:p>
            <a:pPr eaLnBrk="1" hangingPunct="1">
              <a:spcBef>
                <a:spcPts val="0"/>
              </a:spcBef>
            </a:pPr>
            <a:r>
              <a:rPr lang="en-US" sz="2400" b="1" dirty="0" smtClean="0"/>
              <a:t>Effective for the graduating class of 2017-2018, the TOPS Core Curriculum requirements and the method of calculating the grade point average required for program awards will change.</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43000"/>
            <a:ext cx="8229600" cy="1066800"/>
          </a:xfrm>
        </p:spPr>
        <p:txBody>
          <a:bodyPr/>
          <a:lstStyle/>
          <a:p>
            <a:pPr eaLnBrk="1" hangingPunct="1"/>
            <a:r>
              <a:rPr lang="en-US" dirty="0" smtClean="0"/>
              <a:t>TOPS Core Curriculum</a:t>
            </a:r>
            <a:r>
              <a:rPr lang="en-US" sz="2400" dirty="0" smtClean="0"/>
              <a:t/>
            </a:r>
            <a:br>
              <a:rPr lang="en-US" sz="2400" dirty="0" smtClean="0"/>
            </a:br>
            <a:r>
              <a:rPr lang="en-US" sz="2400" dirty="0" smtClean="0"/>
              <a:t>For Graduates of 2014-2017</a:t>
            </a:r>
          </a:p>
        </p:txBody>
      </p:sp>
      <p:sp>
        <p:nvSpPr>
          <p:cNvPr id="13315" name="Rectangle 3"/>
          <p:cNvSpPr>
            <a:spLocks noGrp="1" noChangeArrowheads="1"/>
          </p:cNvSpPr>
          <p:nvPr>
            <p:ph idx="1"/>
          </p:nvPr>
        </p:nvSpPr>
        <p:spPr>
          <a:xfrm>
            <a:off x="457200" y="2286000"/>
            <a:ext cx="8229600" cy="3840163"/>
          </a:xfrm>
        </p:spPr>
        <p:txBody>
          <a:bodyPr/>
          <a:lstStyle/>
          <a:p>
            <a:pPr eaLnBrk="1" hangingPunct="1"/>
            <a:r>
              <a:rPr lang="en-US" dirty="0" smtClean="0"/>
              <a:t>English</a:t>
            </a:r>
          </a:p>
          <a:p>
            <a:pPr lvl="1" eaLnBrk="1" hangingPunct="1"/>
            <a:r>
              <a:rPr lang="en-US" dirty="0" smtClean="0"/>
              <a:t>English I</a:t>
            </a:r>
          </a:p>
          <a:p>
            <a:pPr lvl="1" eaLnBrk="1" hangingPunct="1"/>
            <a:r>
              <a:rPr lang="en-US" dirty="0" smtClean="0"/>
              <a:t>English II</a:t>
            </a:r>
          </a:p>
          <a:p>
            <a:pPr lvl="1" eaLnBrk="1" hangingPunct="1"/>
            <a:r>
              <a:rPr lang="en-US" dirty="0" smtClean="0"/>
              <a:t>English III</a:t>
            </a:r>
          </a:p>
          <a:p>
            <a:pPr lvl="1" eaLnBrk="1" hangingPunct="1"/>
            <a:r>
              <a:rPr lang="en-US" dirty="0" smtClean="0"/>
              <a:t>English IV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TOPS Core Curriculum</a:t>
            </a:r>
          </a:p>
        </p:txBody>
      </p:sp>
      <p:sp>
        <p:nvSpPr>
          <p:cNvPr id="14339" name="Rectangle 3"/>
          <p:cNvSpPr>
            <a:spLocks noGrp="1" noChangeArrowheads="1"/>
          </p:cNvSpPr>
          <p:nvPr>
            <p:ph idx="1"/>
          </p:nvPr>
        </p:nvSpPr>
        <p:spPr>
          <a:xfrm>
            <a:off x="457200" y="2057400"/>
            <a:ext cx="8382000" cy="4068763"/>
          </a:xfrm>
        </p:spPr>
        <p:txBody>
          <a:bodyPr>
            <a:noAutofit/>
          </a:bodyPr>
          <a:lstStyle/>
          <a:p>
            <a:pPr eaLnBrk="1" hangingPunct="1">
              <a:spcBef>
                <a:spcPts val="0"/>
              </a:spcBef>
            </a:pPr>
            <a:r>
              <a:rPr lang="en-US" sz="2800" dirty="0" smtClean="0"/>
              <a:t>Math</a:t>
            </a:r>
          </a:p>
          <a:p>
            <a:pPr lvl="1" eaLnBrk="1" hangingPunct="1">
              <a:spcBef>
                <a:spcPts val="0"/>
              </a:spcBef>
            </a:pPr>
            <a:r>
              <a:rPr lang="en-US" sz="2000" dirty="0" smtClean="0"/>
              <a:t>Algebra I or Integrated Mathematics I</a:t>
            </a:r>
          </a:p>
          <a:p>
            <a:pPr lvl="2" eaLnBrk="1" hangingPunct="1">
              <a:spcBef>
                <a:spcPts val="0"/>
              </a:spcBef>
            </a:pPr>
            <a:r>
              <a:rPr lang="en-US" sz="1800" dirty="0" smtClean="0"/>
              <a:t>Or Applied Algebra 1</a:t>
            </a:r>
          </a:p>
          <a:p>
            <a:pPr lvl="2" eaLnBrk="1" hangingPunct="1">
              <a:spcBef>
                <a:spcPts val="0"/>
              </a:spcBef>
            </a:pPr>
            <a:r>
              <a:rPr lang="en-US" sz="1800" dirty="0" smtClean="0"/>
              <a:t>Or Algebra I – Parts 1 &amp; 2 (two units)</a:t>
            </a:r>
          </a:p>
          <a:p>
            <a:pPr lvl="2" eaLnBrk="1" hangingPunct="1">
              <a:spcBef>
                <a:spcPts val="0"/>
              </a:spcBef>
            </a:pPr>
            <a:r>
              <a:rPr lang="en-US" sz="1800" dirty="0" smtClean="0"/>
              <a:t>Or Applied Algebra 1A &amp; 1B (two units)</a:t>
            </a:r>
          </a:p>
          <a:p>
            <a:pPr lvl="2" eaLnBrk="1" hangingPunct="1">
              <a:spcBef>
                <a:spcPts val="0"/>
              </a:spcBef>
            </a:pPr>
            <a:r>
              <a:rPr lang="en-US" sz="1800" dirty="0" smtClean="0"/>
              <a:t>Or Applied Mathematics I &amp; II (two units)</a:t>
            </a:r>
          </a:p>
          <a:p>
            <a:pPr lvl="1" eaLnBrk="1" hangingPunct="1">
              <a:spcBef>
                <a:spcPts val="0"/>
              </a:spcBef>
            </a:pPr>
            <a:r>
              <a:rPr lang="en-US" sz="2000" dirty="0" smtClean="0"/>
              <a:t>Algebra II or Integrated Mathematics II</a:t>
            </a:r>
          </a:p>
          <a:p>
            <a:pPr lvl="1" eaLnBrk="1" hangingPunct="1">
              <a:spcBef>
                <a:spcPts val="0"/>
              </a:spcBef>
            </a:pPr>
            <a:r>
              <a:rPr lang="en-US" sz="2000" dirty="0" smtClean="0"/>
              <a:t>Geometry, Calculus, Advanced Math – Pre-Calculus, </a:t>
            </a:r>
            <a:r>
              <a:rPr lang="en-US" sz="2000" dirty="0"/>
              <a:t> </a:t>
            </a:r>
            <a:r>
              <a:rPr lang="en-US" sz="2000" dirty="0" smtClean="0"/>
              <a:t>                                            Advanced Math – Functions and Statistics, Pre-Calculus, Probability and Statistics, Discrete Mathematics, Algebra III, Applied Mathematics III, Integrated Mathematics III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TOPS Core Curriculum</a:t>
            </a:r>
          </a:p>
        </p:txBody>
      </p:sp>
      <p:sp>
        <p:nvSpPr>
          <p:cNvPr id="15363" name="Rectangle 3"/>
          <p:cNvSpPr>
            <a:spLocks noGrp="1" noChangeArrowheads="1"/>
          </p:cNvSpPr>
          <p:nvPr>
            <p:ph idx="1"/>
          </p:nvPr>
        </p:nvSpPr>
        <p:spPr>
          <a:xfrm>
            <a:off x="457200" y="1828800"/>
            <a:ext cx="8229600" cy="4343400"/>
          </a:xfrm>
        </p:spPr>
        <p:txBody>
          <a:bodyPr>
            <a:noAutofit/>
          </a:bodyPr>
          <a:lstStyle/>
          <a:p>
            <a:pPr eaLnBrk="1" hangingPunct="1"/>
            <a:r>
              <a:rPr lang="en-US" dirty="0" smtClean="0"/>
              <a:t>Science</a:t>
            </a:r>
          </a:p>
          <a:p>
            <a:pPr lvl="1" eaLnBrk="1" hangingPunct="1"/>
            <a:r>
              <a:rPr lang="en-US" dirty="0" smtClean="0"/>
              <a:t>Biology I or II</a:t>
            </a:r>
          </a:p>
          <a:p>
            <a:pPr lvl="1" eaLnBrk="1" hangingPunct="1"/>
            <a:r>
              <a:rPr lang="en-US" dirty="0" smtClean="0"/>
              <a:t>Chemistry I or II, or Chemistry Com</a:t>
            </a:r>
          </a:p>
          <a:p>
            <a:pPr lvl="1" eaLnBrk="1" hangingPunct="1"/>
            <a:r>
              <a:rPr lang="en-US" dirty="0" smtClean="0"/>
              <a:t>Earth Science, Physical Science, Environmental Science, Biology II, Chemistry II, Physics, Physics II, Physics for Technology I or II, Anatomy and Physiology, or both Agriscience I and II (two units)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dirty="0" smtClean="0"/>
              <a:t>Basis of Aid</a:t>
            </a:r>
          </a:p>
        </p:txBody>
      </p:sp>
      <p:sp>
        <p:nvSpPr>
          <p:cNvPr id="7171" name="Rectangle 3"/>
          <p:cNvSpPr>
            <a:spLocks noGrp="1" noChangeArrowheads="1"/>
          </p:cNvSpPr>
          <p:nvPr>
            <p:ph idx="1"/>
          </p:nvPr>
        </p:nvSpPr>
        <p:spPr/>
        <p:txBody>
          <a:bodyPr/>
          <a:lstStyle/>
          <a:p>
            <a:pPr eaLnBrk="1" hangingPunct="1"/>
            <a:r>
              <a:rPr lang="en-US" b="1" dirty="0" smtClean="0">
                <a:cs typeface="Times New Roman" charset="0"/>
              </a:rPr>
              <a:t>Merit-Based</a:t>
            </a:r>
            <a:r>
              <a:rPr lang="en-US" dirty="0" smtClean="0">
                <a:cs typeface="Times New Roman" charset="0"/>
              </a:rPr>
              <a:t> aid is based on a student’s academic achievement, grades, ACT/SAT scores, talent, ability, athletic achievement, etc.</a:t>
            </a:r>
          </a:p>
          <a:p>
            <a:pPr eaLnBrk="1" hangingPunct="1"/>
            <a:r>
              <a:rPr lang="en-US" b="1" dirty="0" smtClean="0">
                <a:cs typeface="Times New Roman" charset="0"/>
              </a:rPr>
              <a:t>Need-based</a:t>
            </a:r>
            <a:r>
              <a:rPr lang="en-US" dirty="0" smtClean="0">
                <a:cs typeface="Times New Roman" charset="0"/>
              </a:rPr>
              <a:t> aid is based on the student’s financial need</a:t>
            </a:r>
          </a:p>
          <a:p>
            <a:pPr eaLnBrk="1" hangingPunct="1">
              <a:buFont typeface="Wingdings 2" pitchFamily="18" charset="2"/>
              <a:buNone/>
            </a:pPr>
            <a:endParaRPr lang="en-US" dirty="0" smtClean="0"/>
          </a:p>
        </p:txBody>
      </p:sp>
    </p:spTree>
    <p:extLst>
      <p:ext uri="{BB962C8B-B14F-4D97-AF65-F5344CB8AC3E}">
        <p14:creationId xmlns:p14="http://schemas.microsoft.com/office/powerpoint/2010/main" val="2966317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TOPS Core Curriculum</a:t>
            </a:r>
          </a:p>
        </p:txBody>
      </p:sp>
      <p:sp>
        <p:nvSpPr>
          <p:cNvPr id="17411" name="Rectangle 3"/>
          <p:cNvSpPr>
            <a:spLocks noGrp="1" noChangeArrowheads="1"/>
          </p:cNvSpPr>
          <p:nvPr>
            <p:ph idx="1"/>
          </p:nvPr>
        </p:nvSpPr>
        <p:spPr/>
        <p:txBody>
          <a:bodyPr/>
          <a:lstStyle/>
          <a:p>
            <a:pPr eaLnBrk="1" hangingPunct="1">
              <a:spcBef>
                <a:spcPts val="0"/>
              </a:spcBef>
            </a:pPr>
            <a:r>
              <a:rPr lang="en-US" dirty="0" smtClean="0"/>
              <a:t>Social Studies</a:t>
            </a:r>
          </a:p>
          <a:p>
            <a:pPr lvl="1" eaLnBrk="1" hangingPunct="1">
              <a:spcBef>
                <a:spcPts val="0"/>
              </a:spcBef>
            </a:pPr>
            <a:r>
              <a:rPr lang="en-US" dirty="0" smtClean="0"/>
              <a:t>United States History</a:t>
            </a:r>
          </a:p>
          <a:p>
            <a:pPr lvl="1" eaLnBrk="1" hangingPunct="1">
              <a:spcBef>
                <a:spcPts val="0"/>
              </a:spcBef>
            </a:pPr>
            <a:r>
              <a:rPr lang="en-US" dirty="0" smtClean="0"/>
              <a:t>½ Unit Civics and ½ Unit Free Enterprise (1 unit combined), or Civics (1 unit), or AP American Government and Politics: United States</a:t>
            </a:r>
          </a:p>
          <a:p>
            <a:pPr lvl="1" eaLnBrk="1" hangingPunct="1">
              <a:spcBef>
                <a:spcPts val="0"/>
              </a:spcBef>
            </a:pPr>
            <a:r>
              <a:rPr lang="en-US" dirty="0" smtClean="0"/>
              <a:t>World History, Western Civilization, World Geography, European History, AP Human Geography or History of Religion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TOPS Core Curriculum</a:t>
            </a:r>
          </a:p>
        </p:txBody>
      </p:sp>
      <p:sp>
        <p:nvSpPr>
          <p:cNvPr id="18435" name="Rectangle 3"/>
          <p:cNvSpPr>
            <a:spLocks noGrp="1" noChangeArrowheads="1"/>
          </p:cNvSpPr>
          <p:nvPr>
            <p:ph idx="1"/>
          </p:nvPr>
        </p:nvSpPr>
        <p:spPr/>
        <p:txBody>
          <a:bodyPr/>
          <a:lstStyle/>
          <a:p>
            <a:pPr eaLnBrk="1" hangingPunct="1">
              <a:spcBef>
                <a:spcPts val="0"/>
              </a:spcBef>
            </a:pPr>
            <a:r>
              <a:rPr lang="en-US" dirty="0" smtClean="0"/>
              <a:t>Foreign Language</a:t>
            </a:r>
          </a:p>
          <a:p>
            <a:pPr lvl="1" eaLnBrk="1" hangingPunct="1">
              <a:spcBef>
                <a:spcPts val="0"/>
              </a:spcBef>
            </a:pPr>
            <a:r>
              <a:rPr lang="en-US" dirty="0" smtClean="0"/>
              <a:t>Two units in the same language</a:t>
            </a:r>
          </a:p>
          <a:p>
            <a:pPr lvl="1" eaLnBrk="1" hangingPunct="1">
              <a:spcBef>
                <a:spcPts val="0"/>
              </a:spcBef>
            </a:pPr>
            <a:r>
              <a:rPr lang="en-US" dirty="0" smtClean="0"/>
              <a:t>English is not considered a foreign language</a:t>
            </a:r>
          </a:p>
          <a:p>
            <a:pPr lvl="1" eaLnBrk="1" hangingPunct="1">
              <a:spcBef>
                <a:spcPts val="0"/>
              </a:spcBef>
            </a:pPr>
            <a:r>
              <a:rPr lang="en-US" dirty="0" smtClean="0"/>
              <a:t>American Sign Language (2 units)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TOPS Core Curriculum</a:t>
            </a:r>
          </a:p>
        </p:txBody>
      </p:sp>
      <p:sp>
        <p:nvSpPr>
          <p:cNvPr id="19459" name="Rectangle 3"/>
          <p:cNvSpPr>
            <a:spLocks noGrp="1" noChangeArrowheads="1"/>
          </p:cNvSpPr>
          <p:nvPr>
            <p:ph idx="1"/>
          </p:nvPr>
        </p:nvSpPr>
        <p:spPr/>
        <p:txBody>
          <a:bodyPr>
            <a:noAutofit/>
          </a:bodyPr>
          <a:lstStyle/>
          <a:p>
            <a:pPr eaLnBrk="1" hangingPunct="1">
              <a:spcBef>
                <a:spcPts val="0"/>
              </a:spcBef>
            </a:pPr>
            <a:r>
              <a:rPr lang="en-US" sz="2800" dirty="0" smtClean="0"/>
              <a:t>Fine Arts Survey</a:t>
            </a:r>
          </a:p>
          <a:p>
            <a:pPr lvl="1" eaLnBrk="1" hangingPunct="1">
              <a:spcBef>
                <a:spcPts val="0"/>
              </a:spcBef>
            </a:pPr>
            <a:r>
              <a:rPr lang="en-US" sz="2400" b="1" dirty="0" smtClean="0"/>
              <a:t>or</a:t>
            </a:r>
            <a:r>
              <a:rPr lang="en-US" sz="2400" dirty="0" smtClean="0"/>
              <a:t> one unit of a performance course in music, dance or theater*</a:t>
            </a:r>
          </a:p>
          <a:p>
            <a:pPr lvl="1" eaLnBrk="1" hangingPunct="1">
              <a:spcBef>
                <a:spcPts val="0"/>
              </a:spcBef>
            </a:pPr>
            <a:r>
              <a:rPr lang="en-US" sz="2400" b="1" dirty="0" smtClean="0"/>
              <a:t>or</a:t>
            </a:r>
            <a:r>
              <a:rPr lang="en-US" sz="2400" dirty="0" smtClean="0"/>
              <a:t> one unit of studio art*</a:t>
            </a:r>
          </a:p>
          <a:p>
            <a:pPr lvl="1" eaLnBrk="1" hangingPunct="1">
              <a:spcBef>
                <a:spcPts val="0"/>
              </a:spcBef>
            </a:pPr>
            <a:r>
              <a:rPr lang="en-US" sz="2400" b="1" dirty="0" smtClean="0"/>
              <a:t>or</a:t>
            </a:r>
            <a:r>
              <a:rPr lang="en-US" sz="2400" dirty="0" smtClean="0"/>
              <a:t> one unit of visual art*</a:t>
            </a:r>
          </a:p>
          <a:p>
            <a:pPr lvl="1" eaLnBrk="1" hangingPunct="1">
              <a:spcBef>
                <a:spcPts val="0"/>
              </a:spcBef>
            </a:pPr>
            <a:r>
              <a:rPr lang="en-US" sz="2400" b="1" dirty="0" smtClean="0"/>
              <a:t>or</a:t>
            </a:r>
            <a:r>
              <a:rPr lang="en-US" sz="2400" dirty="0" smtClean="0"/>
              <a:t> both Speech III &amp; IV* (both one unit)</a:t>
            </a:r>
          </a:p>
          <a:p>
            <a:pPr lvl="1">
              <a:spcBef>
                <a:spcPts val="0"/>
              </a:spcBef>
            </a:pPr>
            <a:r>
              <a:rPr lang="en-US" sz="2400" b="1" dirty="0"/>
              <a:t>or</a:t>
            </a:r>
            <a:r>
              <a:rPr lang="en-US" sz="2400" dirty="0" smtClean="0"/>
              <a:t> one unit of Drafting</a:t>
            </a:r>
          </a:p>
          <a:p>
            <a:pPr lvl="1" eaLnBrk="1" hangingPunct="1">
              <a:spcBef>
                <a:spcPts val="0"/>
              </a:spcBef>
              <a:buFont typeface="Arial" pitchFamily="34" charset="0"/>
              <a:buChar char="•"/>
            </a:pPr>
            <a:r>
              <a:rPr lang="en-US" sz="2400" dirty="0" smtClean="0"/>
              <a:t>The one unit may be any combination of half units.</a:t>
            </a:r>
          </a:p>
          <a:p>
            <a:pPr lvl="1" eaLnBrk="1" hangingPunct="1">
              <a:spcBef>
                <a:spcPts val="0"/>
              </a:spcBef>
              <a:buFont typeface="Arial" pitchFamily="34" charset="0"/>
              <a:buChar char="•"/>
            </a:pPr>
            <a:endParaRPr lang="en-US" sz="1400" dirty="0" smtClean="0"/>
          </a:p>
          <a:p>
            <a:pPr marL="338138" lvl="1" indent="-3175">
              <a:spcBef>
                <a:spcPts val="0"/>
              </a:spcBef>
              <a:buNone/>
            </a:pPr>
            <a:r>
              <a:rPr lang="en-US" sz="2400" b="1" dirty="0" smtClean="0"/>
              <a:t>Students no longer have the option to substitute one unit of an elective from among the other TOPS curriculum courses.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TOPS Core Curriculum</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t>Advanced Placement (AP) course and International Baccalaureate (IB) courses with the same name as a course listed in the TOPS Core Curriculum may be substituted.</a:t>
            </a:r>
          </a:p>
          <a:p>
            <a:r>
              <a:rPr lang="en-US" dirty="0" smtClean="0"/>
              <a:t>The unit compromised of ½ Unit of Civics and ½ Unit of Free Enterprise may NOT be used by students in public schools to meet high school graduation requirements if they entered the ninth grade after June 30, 2011, but can be used by students in public and non-public schools to meet the TOPS Core Curriculum requirements.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TOPS Core Curriculum GPA</a:t>
            </a:r>
          </a:p>
        </p:txBody>
      </p:sp>
      <p:sp>
        <p:nvSpPr>
          <p:cNvPr id="21507" name="Rectangle 3"/>
          <p:cNvSpPr>
            <a:spLocks noGrp="1" noChangeArrowheads="1"/>
          </p:cNvSpPr>
          <p:nvPr>
            <p:ph idx="1"/>
          </p:nvPr>
        </p:nvSpPr>
        <p:spPr/>
        <p:txBody>
          <a:bodyPr>
            <a:noAutofit/>
          </a:bodyPr>
          <a:lstStyle/>
          <a:p>
            <a:pPr eaLnBrk="1" hangingPunct="1">
              <a:spcBef>
                <a:spcPts val="0"/>
              </a:spcBef>
            </a:pPr>
            <a:r>
              <a:rPr lang="en-US" sz="2800" dirty="0" smtClean="0"/>
              <a:t>The cumulative grade point average (GPA) for a TOPS award will be calculated using only those grades achieved in the core curriculum courses</a:t>
            </a:r>
          </a:p>
          <a:p>
            <a:pPr lvl="1" eaLnBrk="1" hangingPunct="1">
              <a:spcBef>
                <a:spcPts val="0"/>
              </a:spcBef>
            </a:pPr>
            <a:r>
              <a:rPr lang="en-US" sz="2200" dirty="0" smtClean="0"/>
              <a:t>If a student has completed more than 19 credits for courses that are included in the core curriculum, the GPA will be calculated by using the course in each core curriculum category for which the student received the highest grade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ACT</a:t>
            </a:r>
          </a:p>
        </p:txBody>
      </p:sp>
      <p:sp>
        <p:nvSpPr>
          <p:cNvPr id="23555" name="Rectangle 3"/>
          <p:cNvSpPr>
            <a:spLocks noGrp="1" noChangeArrowheads="1"/>
          </p:cNvSpPr>
          <p:nvPr>
            <p:ph idx="1"/>
          </p:nvPr>
        </p:nvSpPr>
        <p:spPr/>
        <p:txBody>
          <a:bodyPr>
            <a:noAutofit/>
          </a:bodyPr>
          <a:lstStyle/>
          <a:p>
            <a:pPr eaLnBrk="1" hangingPunct="1"/>
            <a:r>
              <a:rPr lang="en-US" dirty="0" smtClean="0"/>
              <a:t>Highest composite score will be considered</a:t>
            </a:r>
          </a:p>
          <a:p>
            <a:pPr lvl="1" eaLnBrk="1" hangingPunct="1"/>
            <a:r>
              <a:rPr lang="en-US" dirty="0" smtClean="0"/>
              <a:t>TOPS does not consider the Essay portion of the ACT in calculating the composite score needed to qualify</a:t>
            </a:r>
          </a:p>
          <a:p>
            <a:pPr eaLnBrk="1" hangingPunct="1"/>
            <a:r>
              <a:rPr lang="en-US" dirty="0" smtClean="0"/>
              <a:t>ACT Registration </a:t>
            </a:r>
          </a:p>
          <a:p>
            <a:pPr lvl="1" eaLnBrk="1" hangingPunct="1"/>
            <a:r>
              <a:rPr lang="en-US" b="1" dirty="0" smtClean="0"/>
              <a:t>TOPS Code 1595</a:t>
            </a:r>
          </a:p>
          <a:p>
            <a:pPr lvl="1" eaLnBrk="1" hangingPunct="1"/>
            <a:r>
              <a:rPr lang="en-US" dirty="0" smtClean="0"/>
              <a:t>Date of Birth</a:t>
            </a:r>
          </a:p>
          <a:p>
            <a:pPr lvl="1" eaLnBrk="1" hangingPunct="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ACT</a:t>
            </a:r>
          </a:p>
        </p:txBody>
      </p:sp>
      <p:sp>
        <p:nvSpPr>
          <p:cNvPr id="24579" name="Rectangle 3"/>
          <p:cNvSpPr>
            <a:spLocks noGrp="1" noChangeArrowheads="1"/>
          </p:cNvSpPr>
          <p:nvPr>
            <p:ph idx="1"/>
          </p:nvPr>
        </p:nvSpPr>
        <p:spPr/>
        <p:txBody>
          <a:bodyPr>
            <a:noAutofit/>
          </a:bodyPr>
          <a:lstStyle/>
          <a:p>
            <a:pPr eaLnBrk="1" hangingPunct="1">
              <a:spcBef>
                <a:spcPts val="0"/>
              </a:spcBef>
            </a:pPr>
            <a:r>
              <a:rPr lang="en-US" sz="2800" dirty="0" smtClean="0"/>
              <a:t>ACT Deadlines for 2017 Graduates</a:t>
            </a:r>
          </a:p>
          <a:p>
            <a:pPr lvl="1" eaLnBrk="1" hangingPunct="1">
              <a:spcBef>
                <a:spcPts val="0"/>
              </a:spcBef>
            </a:pPr>
            <a:r>
              <a:rPr lang="en-US" sz="2400" dirty="0" smtClean="0"/>
              <a:t>Without penalty:  April 8, 2017</a:t>
            </a:r>
          </a:p>
          <a:p>
            <a:pPr lvl="1" eaLnBrk="1" hangingPunct="1">
              <a:spcBef>
                <a:spcPts val="0"/>
              </a:spcBef>
            </a:pPr>
            <a:r>
              <a:rPr lang="en-US" sz="2400" dirty="0" smtClean="0"/>
              <a:t>Loss of one semester eligibility: June 10, 2017</a:t>
            </a:r>
          </a:p>
          <a:p>
            <a:pPr lvl="2" eaLnBrk="1" hangingPunct="1">
              <a:spcBef>
                <a:spcPts val="0"/>
              </a:spcBef>
            </a:pPr>
            <a:r>
              <a:rPr lang="en-US" sz="2000" dirty="0" smtClean="0"/>
              <a:t>Special tests may be taken prior to July 1</a:t>
            </a:r>
          </a:p>
          <a:p>
            <a:pPr lvl="2" eaLnBrk="1" hangingPunct="1">
              <a:spcBef>
                <a:spcPts val="0"/>
              </a:spcBef>
            </a:pPr>
            <a:r>
              <a:rPr lang="en-US" sz="2000" dirty="0" smtClean="0"/>
              <a:t>A June ACT score </a:t>
            </a:r>
            <a:r>
              <a:rPr lang="en-US" sz="2000" b="1" dirty="0" smtClean="0"/>
              <a:t>cannot </a:t>
            </a:r>
            <a:r>
              <a:rPr lang="en-US" sz="2000" dirty="0" smtClean="0"/>
              <a:t>be used  to upgrade an Opportunity award to an Honors or Performance award</a:t>
            </a:r>
          </a:p>
          <a:p>
            <a:pPr lvl="2" eaLnBrk="1" hangingPunct="1">
              <a:spcBef>
                <a:spcPts val="0"/>
              </a:spcBef>
            </a:pPr>
            <a:r>
              <a:rPr lang="en-US" sz="2000" dirty="0" smtClean="0"/>
              <a:t>A June ACT score </a:t>
            </a:r>
            <a:r>
              <a:rPr lang="en-US" sz="2000" b="1" dirty="0" smtClean="0"/>
              <a:t>can</a:t>
            </a:r>
            <a:r>
              <a:rPr lang="en-US" sz="2000" dirty="0" smtClean="0"/>
              <a:t> be used to upgrade a Tech Award to an Opportunity Award with a one semester or two quarter penalty</a:t>
            </a:r>
          </a:p>
          <a:p>
            <a:pPr lvl="1" eaLnBrk="1" hangingPunct="1">
              <a:spcBef>
                <a:spcPts val="0"/>
              </a:spcBef>
            </a:pPr>
            <a:r>
              <a:rPr lang="en-US" sz="2400" dirty="0" smtClean="0"/>
              <a:t>Students who fail to achieve a qualifying ACT score by July 1 of the graduating year shall not be considered for an award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normAutofit/>
          </a:bodyPr>
          <a:lstStyle/>
          <a:p>
            <a:pPr eaLnBrk="1" hangingPunct="1"/>
            <a:r>
              <a:rPr lang="en-US" dirty="0" smtClean="0"/>
              <a:t>SAT</a:t>
            </a:r>
          </a:p>
        </p:txBody>
      </p:sp>
      <p:sp>
        <p:nvSpPr>
          <p:cNvPr id="25603" name="Rectangle 1027"/>
          <p:cNvSpPr>
            <a:spLocks noGrp="1" noChangeArrowheads="1"/>
          </p:cNvSpPr>
          <p:nvPr>
            <p:ph idx="1"/>
          </p:nvPr>
        </p:nvSpPr>
        <p:spPr>
          <a:xfrm>
            <a:off x="609600" y="2057400"/>
            <a:ext cx="8305800" cy="4068763"/>
          </a:xfrm>
        </p:spPr>
        <p:txBody>
          <a:bodyPr>
            <a:noAutofit/>
          </a:bodyPr>
          <a:lstStyle/>
          <a:p>
            <a:pPr eaLnBrk="1" hangingPunct="1">
              <a:spcBef>
                <a:spcPts val="0"/>
              </a:spcBef>
            </a:pPr>
            <a:r>
              <a:rPr lang="en-US" sz="2800" dirty="0" smtClean="0"/>
              <a:t>An equivalent SAT score may be substituted for the ACT score</a:t>
            </a:r>
          </a:p>
          <a:p>
            <a:pPr lvl="1" eaLnBrk="1" hangingPunct="1">
              <a:spcBef>
                <a:spcPts val="0"/>
              </a:spcBef>
            </a:pPr>
            <a:r>
              <a:rPr lang="en-US" sz="2400" dirty="0" smtClean="0"/>
              <a:t>TOPS does not consider the Essay portion of the SAT in calculating the composite score needed to qualify</a:t>
            </a:r>
          </a:p>
          <a:p>
            <a:pPr eaLnBrk="1" hangingPunct="1">
              <a:spcBef>
                <a:spcPts val="0"/>
              </a:spcBef>
            </a:pPr>
            <a:r>
              <a:rPr lang="en-US" sz="2800" dirty="0" smtClean="0"/>
              <a:t>SAT Registration </a:t>
            </a:r>
          </a:p>
          <a:p>
            <a:pPr lvl="1" eaLnBrk="1" hangingPunct="1">
              <a:spcBef>
                <a:spcPts val="0"/>
              </a:spcBef>
            </a:pPr>
            <a:r>
              <a:rPr lang="en-US" sz="2400" b="1" dirty="0" smtClean="0"/>
              <a:t>Scholarship Code 9019</a:t>
            </a:r>
          </a:p>
          <a:p>
            <a:pPr eaLnBrk="1" hangingPunct="1">
              <a:spcBef>
                <a:spcPts val="0"/>
              </a:spcBef>
            </a:pPr>
            <a:r>
              <a:rPr lang="en-US" sz="2800" dirty="0" smtClean="0"/>
              <a:t>SAT Test Deadlines</a:t>
            </a:r>
          </a:p>
          <a:p>
            <a:pPr lvl="1" eaLnBrk="1" hangingPunct="1">
              <a:spcBef>
                <a:spcPts val="0"/>
              </a:spcBef>
            </a:pPr>
            <a:r>
              <a:rPr lang="en-US" sz="2400" dirty="0" smtClean="0"/>
              <a:t>Without Penalty: March 11, 2017</a:t>
            </a:r>
          </a:p>
          <a:p>
            <a:pPr lvl="1" eaLnBrk="1" hangingPunct="1">
              <a:spcBef>
                <a:spcPts val="0"/>
              </a:spcBef>
            </a:pPr>
            <a:r>
              <a:rPr lang="en-US" sz="2400" dirty="0" smtClean="0"/>
              <a:t>Loss of 1 semester eligibility:  May 6, 2017 and June 3, 2017</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dirty="0" smtClean="0"/>
              <a:t>Opportunity Award:</a:t>
            </a:r>
            <a:br>
              <a:rPr lang="en-US" dirty="0" smtClean="0"/>
            </a:br>
            <a:r>
              <a:rPr lang="en-US" sz="3200" dirty="0" smtClean="0"/>
              <a:t>Eligibility Requirements</a:t>
            </a:r>
          </a:p>
        </p:txBody>
      </p:sp>
      <p:sp>
        <p:nvSpPr>
          <p:cNvPr id="26627" name="Rectangle 3"/>
          <p:cNvSpPr>
            <a:spLocks noGrp="1" noChangeArrowheads="1"/>
          </p:cNvSpPr>
          <p:nvPr>
            <p:ph idx="1"/>
          </p:nvPr>
        </p:nvSpPr>
        <p:spPr>
          <a:xfrm>
            <a:off x="457200" y="2286000"/>
            <a:ext cx="8229600" cy="3886200"/>
          </a:xfrm>
        </p:spPr>
        <p:txBody>
          <a:bodyPr>
            <a:normAutofit/>
          </a:bodyPr>
          <a:lstStyle/>
          <a:p>
            <a:pPr eaLnBrk="1" hangingPunct="1"/>
            <a:r>
              <a:rPr lang="en-US" dirty="0" smtClean="0"/>
              <a:t>2.50 minimum TOPS Core Curriculum GPA</a:t>
            </a:r>
          </a:p>
          <a:p>
            <a:pPr eaLnBrk="1" hangingPunct="1"/>
            <a:r>
              <a:rPr lang="en-US" dirty="0" smtClean="0"/>
              <a:t>ACT score equal to the prior year’s state average, but never less than 20</a:t>
            </a:r>
          </a:p>
          <a:p>
            <a:pPr lvl="1" eaLnBrk="1" hangingPunct="1"/>
            <a:r>
              <a:rPr lang="en-US" dirty="0" smtClean="0"/>
              <a:t>20 for 2017 graduates</a:t>
            </a:r>
          </a:p>
          <a:p>
            <a:pPr lvl="2" eaLnBrk="1" hangingPunct="1"/>
            <a:r>
              <a:rPr lang="en-US" dirty="0" smtClean="0"/>
              <a:t>SAT score of 940</a:t>
            </a:r>
          </a:p>
          <a:p>
            <a:pPr eaLnBrk="1" hangingPunct="1"/>
            <a:r>
              <a:rPr lang="en-US" dirty="0" smtClean="0"/>
              <a:t>Completion of the TOPS Core Curriculum</a:t>
            </a:r>
          </a:p>
          <a:p>
            <a:pPr eaLnBrk="1" hangingPunct="1"/>
            <a:r>
              <a:rPr lang="en-US" dirty="0" smtClean="0"/>
              <a:t>TOPS general eligibility requirements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Opportunity Award Benefits</a:t>
            </a:r>
          </a:p>
        </p:txBody>
      </p:sp>
      <p:sp>
        <p:nvSpPr>
          <p:cNvPr id="27651" name="Rectangle 3"/>
          <p:cNvSpPr>
            <a:spLocks noGrp="1" noChangeArrowheads="1"/>
          </p:cNvSpPr>
          <p:nvPr>
            <p:ph idx="1"/>
          </p:nvPr>
        </p:nvSpPr>
        <p:spPr>
          <a:xfrm>
            <a:off x="457200" y="1828800"/>
            <a:ext cx="8229600" cy="4495800"/>
          </a:xfrm>
        </p:spPr>
        <p:txBody>
          <a:bodyPr>
            <a:noAutofit/>
          </a:bodyPr>
          <a:lstStyle/>
          <a:p>
            <a:pPr>
              <a:spcBef>
                <a:spcPts val="0"/>
              </a:spcBef>
            </a:pPr>
            <a:r>
              <a:rPr lang="en-US" dirty="0" smtClean="0"/>
              <a:t>TOPS does not cover academic excellence fees, energy surcharges, technology fees, books, room &amp; board, parking fees, lab fees or any other fee that was not in effect on January 1, 1998</a:t>
            </a:r>
          </a:p>
          <a:p>
            <a:pPr>
              <a:spcBef>
                <a:spcPts val="0"/>
              </a:spcBef>
            </a:pPr>
            <a:r>
              <a:rPr lang="en-US" dirty="0" smtClean="0"/>
              <a:t>A TOPS award may be combined with other forms of financial aid up to the “Cost of Attendance” for the institution</a:t>
            </a:r>
          </a:p>
        </p:txBody>
      </p:sp>
    </p:spTree>
    <p:extLst>
      <p:ext uri="{BB962C8B-B14F-4D97-AF65-F5344CB8AC3E}">
        <p14:creationId xmlns:p14="http://schemas.microsoft.com/office/powerpoint/2010/main" val="9962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600200"/>
            <a:ext cx="8229600" cy="838200"/>
          </a:xfrm>
        </p:spPr>
        <p:txBody>
          <a:bodyPr/>
          <a:lstStyle/>
          <a:p>
            <a:pPr eaLnBrk="1" hangingPunct="1"/>
            <a:r>
              <a:rPr lang="en-US" dirty="0" smtClean="0"/>
              <a:t>Financial Need</a:t>
            </a:r>
          </a:p>
        </p:txBody>
      </p:sp>
      <p:sp>
        <p:nvSpPr>
          <p:cNvPr id="8195" name="Rectangle 3"/>
          <p:cNvSpPr>
            <a:spLocks noGrp="1" noChangeArrowheads="1"/>
          </p:cNvSpPr>
          <p:nvPr>
            <p:ph idx="1"/>
          </p:nvPr>
        </p:nvSpPr>
        <p:spPr>
          <a:xfrm>
            <a:off x="457200" y="1904999"/>
            <a:ext cx="8229600" cy="3429001"/>
          </a:xfrm>
        </p:spPr>
        <p:txBody>
          <a:bodyPr>
            <a:normAutofit fontScale="92500" lnSpcReduction="20000"/>
          </a:bodyPr>
          <a:lstStyle/>
          <a:p>
            <a:pPr algn="ctr" eaLnBrk="1" hangingPunct="1">
              <a:buFont typeface="Wingdings 2" pitchFamily="18" charset="2"/>
              <a:buNone/>
            </a:pPr>
            <a:endParaRPr lang="en-US" b="1" dirty="0" smtClean="0">
              <a:cs typeface="Times New Roman" charset="0"/>
            </a:endParaRPr>
          </a:p>
          <a:p>
            <a:pPr algn="ctr" eaLnBrk="1" hangingPunct="1">
              <a:buFont typeface="Wingdings 2" pitchFamily="18" charset="2"/>
              <a:buNone/>
            </a:pPr>
            <a:endParaRPr lang="en-US" b="1" dirty="0" smtClean="0">
              <a:cs typeface="Times New Roman" charset="0"/>
            </a:endParaRPr>
          </a:p>
          <a:p>
            <a:pPr algn="ctr" eaLnBrk="1" hangingPunct="1">
              <a:buFont typeface="Wingdings 2" pitchFamily="18" charset="2"/>
              <a:buNone/>
            </a:pPr>
            <a:r>
              <a:rPr lang="en-US" sz="3200" b="1" dirty="0" smtClean="0">
                <a:cs typeface="Times New Roman" charset="0"/>
              </a:rPr>
              <a:t>COST OF ATTENDANCE</a:t>
            </a:r>
          </a:p>
          <a:p>
            <a:pPr algn="ctr" eaLnBrk="1" hangingPunct="1">
              <a:buFont typeface="Wingdings 2" pitchFamily="18" charset="2"/>
              <a:buNone/>
            </a:pPr>
            <a:r>
              <a:rPr lang="en-US" sz="3200" b="1" dirty="0" smtClean="0">
                <a:cs typeface="Times New Roman" charset="0"/>
              </a:rPr>
              <a:t> </a:t>
            </a:r>
          </a:p>
          <a:p>
            <a:pPr algn="ctr" eaLnBrk="1" hangingPunct="1">
              <a:buFont typeface="Wingdings 2" pitchFamily="18" charset="2"/>
              <a:buNone/>
            </a:pPr>
            <a:r>
              <a:rPr lang="en-US" sz="3200" b="1" dirty="0" smtClean="0">
                <a:cs typeface="Times New Roman" charset="0"/>
              </a:rPr>
              <a:t>- EXPECTED FAMILY CONTRIBUTION</a:t>
            </a:r>
          </a:p>
          <a:p>
            <a:pPr algn="ctr" eaLnBrk="1" hangingPunct="1">
              <a:buFont typeface="Wingdings 2" pitchFamily="18" charset="2"/>
              <a:buNone/>
            </a:pPr>
            <a:r>
              <a:rPr lang="en-US" sz="3200" b="1" dirty="0" smtClean="0">
                <a:cs typeface="Times New Roman" charset="0"/>
              </a:rPr>
              <a:t> </a:t>
            </a:r>
          </a:p>
          <a:p>
            <a:pPr algn="ctr" eaLnBrk="1" hangingPunct="1">
              <a:buFont typeface="Wingdings 2" pitchFamily="18" charset="2"/>
              <a:buNone/>
            </a:pPr>
            <a:r>
              <a:rPr lang="en-US" sz="3200" b="1" dirty="0" smtClean="0">
                <a:cs typeface="Times New Roman" charset="0"/>
              </a:rPr>
              <a:t>FINANCIAL NEED</a:t>
            </a:r>
          </a:p>
          <a:p>
            <a:pPr eaLnBrk="1" hangingPunct="1">
              <a:buFont typeface="Wingdings 2" pitchFamily="18" charset="2"/>
              <a:buNone/>
            </a:pPr>
            <a:endParaRPr lang="en-US" b="1" dirty="0" smtClean="0"/>
          </a:p>
        </p:txBody>
      </p:sp>
      <p:cxnSp>
        <p:nvCxnSpPr>
          <p:cNvPr id="8196" name="Straight Connector 5"/>
          <p:cNvCxnSpPr>
            <a:cxnSpLocks noChangeShapeType="1"/>
          </p:cNvCxnSpPr>
          <p:nvPr/>
        </p:nvCxnSpPr>
        <p:spPr bwMode="auto">
          <a:xfrm>
            <a:off x="1143000" y="4419599"/>
            <a:ext cx="7010400" cy="1588"/>
          </a:xfrm>
          <a:prstGeom prst="line">
            <a:avLst/>
          </a:prstGeom>
          <a:noFill/>
          <a:ln w="31750" algn="ctr">
            <a:solidFill>
              <a:schemeClr val="tx1"/>
            </a:solidFill>
            <a:round/>
            <a:headEnd/>
            <a:tailEnd/>
          </a:ln>
        </p:spPr>
      </p:cxnSp>
    </p:spTree>
    <p:extLst>
      <p:ext uri="{BB962C8B-B14F-4D97-AF65-F5344CB8AC3E}">
        <p14:creationId xmlns:p14="http://schemas.microsoft.com/office/powerpoint/2010/main" val="1796419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TOPS Eligible Institutions: Public</a:t>
            </a:r>
          </a:p>
        </p:txBody>
      </p:sp>
      <p:sp>
        <p:nvSpPr>
          <p:cNvPr id="28675" name="Rectangle 3"/>
          <p:cNvSpPr>
            <a:spLocks noGrp="1" noChangeArrowheads="1"/>
          </p:cNvSpPr>
          <p:nvPr>
            <p:ph idx="1"/>
          </p:nvPr>
        </p:nvSpPr>
        <p:spPr/>
        <p:txBody>
          <a:bodyPr>
            <a:noAutofit/>
          </a:bodyPr>
          <a:lstStyle/>
          <a:p>
            <a:pPr eaLnBrk="1" hangingPunct="1">
              <a:spcBef>
                <a:spcPts val="0"/>
              </a:spcBef>
            </a:pPr>
            <a:r>
              <a:rPr lang="en-US" sz="2800" dirty="0" smtClean="0"/>
              <a:t>Louisiana State University System</a:t>
            </a:r>
          </a:p>
          <a:p>
            <a:pPr lvl="1" eaLnBrk="1" hangingPunct="1">
              <a:spcBef>
                <a:spcPts val="0"/>
              </a:spcBef>
            </a:pPr>
            <a:r>
              <a:rPr lang="en-US" sz="2000" dirty="0" smtClean="0"/>
              <a:t>Louisiana State University – Alexandria</a:t>
            </a:r>
          </a:p>
          <a:p>
            <a:pPr lvl="1" eaLnBrk="1" hangingPunct="1">
              <a:spcBef>
                <a:spcPts val="0"/>
              </a:spcBef>
            </a:pPr>
            <a:r>
              <a:rPr lang="en-US" sz="2000" dirty="0" smtClean="0"/>
              <a:t>Louisiana State University – Baton Rouge</a:t>
            </a:r>
          </a:p>
          <a:p>
            <a:pPr lvl="1" eaLnBrk="1" hangingPunct="1">
              <a:spcBef>
                <a:spcPts val="0"/>
              </a:spcBef>
            </a:pPr>
            <a:r>
              <a:rPr lang="en-US" sz="2000" dirty="0" smtClean="0"/>
              <a:t>Louisiana State University – Eunice</a:t>
            </a:r>
          </a:p>
          <a:p>
            <a:pPr lvl="1" eaLnBrk="1" hangingPunct="1">
              <a:spcBef>
                <a:spcPts val="0"/>
              </a:spcBef>
            </a:pPr>
            <a:r>
              <a:rPr lang="en-US" sz="2000" dirty="0" smtClean="0"/>
              <a:t>Louisiana State University – Shreveport</a:t>
            </a:r>
          </a:p>
          <a:p>
            <a:pPr lvl="1" eaLnBrk="1" hangingPunct="1">
              <a:spcBef>
                <a:spcPts val="0"/>
              </a:spcBef>
            </a:pPr>
            <a:r>
              <a:rPr lang="en-US" sz="2000" dirty="0" smtClean="0"/>
              <a:t>LSU Health Sciences Center – New Orleans</a:t>
            </a:r>
          </a:p>
          <a:p>
            <a:pPr lvl="1" eaLnBrk="1" hangingPunct="1">
              <a:spcBef>
                <a:spcPts val="0"/>
              </a:spcBef>
            </a:pPr>
            <a:r>
              <a:rPr lang="en-US" sz="2000" dirty="0" smtClean="0"/>
              <a:t>LSU Health Sciences Center – Shreveport</a:t>
            </a:r>
          </a:p>
          <a:p>
            <a:pPr lvl="1" eaLnBrk="1" hangingPunct="1">
              <a:spcBef>
                <a:spcPts val="0"/>
              </a:spcBef>
            </a:pPr>
            <a:r>
              <a:rPr lang="en-US" sz="2000" dirty="0" smtClean="0"/>
              <a:t>University of New Orleans</a:t>
            </a:r>
          </a:p>
          <a:p>
            <a:pPr eaLnBrk="1" hangingPunct="1">
              <a:spcBef>
                <a:spcPts val="0"/>
              </a:spcBef>
            </a:pPr>
            <a:r>
              <a:rPr lang="en-US" sz="2800" dirty="0" smtClean="0"/>
              <a:t>Southern University System</a:t>
            </a:r>
          </a:p>
          <a:p>
            <a:pPr lvl="1" eaLnBrk="1" hangingPunct="1">
              <a:spcBef>
                <a:spcPts val="0"/>
              </a:spcBef>
            </a:pPr>
            <a:r>
              <a:rPr lang="en-US" sz="2000" dirty="0" smtClean="0"/>
              <a:t>Southern University – Baton Rouge</a:t>
            </a:r>
          </a:p>
          <a:p>
            <a:pPr lvl="1" eaLnBrk="1" hangingPunct="1">
              <a:spcBef>
                <a:spcPts val="0"/>
              </a:spcBef>
            </a:pPr>
            <a:r>
              <a:rPr lang="en-US" sz="2000" dirty="0" smtClean="0"/>
              <a:t>Southern University – New Orleans</a:t>
            </a:r>
          </a:p>
          <a:p>
            <a:pPr lvl="1" eaLnBrk="1" hangingPunct="1">
              <a:spcBef>
                <a:spcPts val="0"/>
              </a:spcBef>
            </a:pPr>
            <a:r>
              <a:rPr lang="en-US" sz="2000" dirty="0" smtClean="0"/>
              <a:t>Southern University – Shreveport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TOPS Eligible Institutions: Public</a:t>
            </a:r>
          </a:p>
        </p:txBody>
      </p:sp>
      <p:sp>
        <p:nvSpPr>
          <p:cNvPr id="29699" name="Rectangle 3"/>
          <p:cNvSpPr>
            <a:spLocks noGrp="1" noChangeArrowheads="1"/>
          </p:cNvSpPr>
          <p:nvPr>
            <p:ph idx="1"/>
          </p:nvPr>
        </p:nvSpPr>
        <p:spPr/>
        <p:txBody>
          <a:bodyPr>
            <a:noAutofit/>
          </a:bodyPr>
          <a:lstStyle/>
          <a:p>
            <a:pPr eaLnBrk="1" hangingPunct="1">
              <a:spcBef>
                <a:spcPts val="0"/>
              </a:spcBef>
            </a:pPr>
            <a:r>
              <a:rPr lang="en-US" sz="2800" dirty="0" smtClean="0"/>
              <a:t>University of Louisiana System</a:t>
            </a:r>
          </a:p>
          <a:p>
            <a:pPr lvl="1" eaLnBrk="1" hangingPunct="1">
              <a:spcBef>
                <a:spcPts val="0"/>
              </a:spcBef>
            </a:pPr>
            <a:r>
              <a:rPr lang="en-US" sz="2400" dirty="0" smtClean="0"/>
              <a:t>Grambling State University</a:t>
            </a:r>
          </a:p>
          <a:p>
            <a:pPr lvl="1" eaLnBrk="1" hangingPunct="1">
              <a:spcBef>
                <a:spcPts val="0"/>
              </a:spcBef>
            </a:pPr>
            <a:r>
              <a:rPr lang="en-US" sz="2400" dirty="0" smtClean="0"/>
              <a:t>Louisiana Tech University</a:t>
            </a:r>
          </a:p>
          <a:p>
            <a:pPr lvl="1" eaLnBrk="1" hangingPunct="1">
              <a:spcBef>
                <a:spcPts val="0"/>
              </a:spcBef>
            </a:pPr>
            <a:r>
              <a:rPr lang="en-US" sz="2400" dirty="0" smtClean="0"/>
              <a:t>McNeese State University</a:t>
            </a:r>
          </a:p>
          <a:p>
            <a:pPr lvl="1" eaLnBrk="1" hangingPunct="1">
              <a:spcBef>
                <a:spcPts val="0"/>
              </a:spcBef>
            </a:pPr>
            <a:r>
              <a:rPr lang="en-US" sz="2400" dirty="0" smtClean="0"/>
              <a:t>Nicholls State University</a:t>
            </a:r>
          </a:p>
          <a:p>
            <a:pPr lvl="1" eaLnBrk="1" hangingPunct="1">
              <a:spcBef>
                <a:spcPts val="0"/>
              </a:spcBef>
            </a:pPr>
            <a:r>
              <a:rPr lang="en-US" sz="2400" dirty="0" smtClean="0"/>
              <a:t>Northwestern State University</a:t>
            </a:r>
          </a:p>
          <a:p>
            <a:pPr lvl="1" eaLnBrk="1" hangingPunct="1">
              <a:spcBef>
                <a:spcPts val="0"/>
              </a:spcBef>
            </a:pPr>
            <a:r>
              <a:rPr lang="en-US" sz="2400" dirty="0" smtClean="0"/>
              <a:t>Southeastern Louisiana University </a:t>
            </a:r>
          </a:p>
          <a:p>
            <a:pPr lvl="1" eaLnBrk="1" hangingPunct="1">
              <a:spcBef>
                <a:spcPts val="0"/>
              </a:spcBef>
            </a:pPr>
            <a:r>
              <a:rPr lang="en-US" sz="2400" dirty="0" smtClean="0"/>
              <a:t>University of Louisiana – Lafayette </a:t>
            </a:r>
          </a:p>
          <a:p>
            <a:pPr lvl="1" eaLnBrk="1" hangingPunct="1">
              <a:spcBef>
                <a:spcPts val="0"/>
              </a:spcBef>
            </a:pPr>
            <a:r>
              <a:rPr lang="en-US" sz="2400" dirty="0" smtClean="0"/>
              <a:t>University of Louisiana – Monroe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t>TOPS Eligible Institutions: Public</a:t>
            </a:r>
          </a:p>
        </p:txBody>
      </p:sp>
      <p:sp>
        <p:nvSpPr>
          <p:cNvPr id="30723" name="Rectangle 1027"/>
          <p:cNvSpPr>
            <a:spLocks noGrp="1" noChangeArrowheads="1"/>
          </p:cNvSpPr>
          <p:nvPr>
            <p:ph idx="1"/>
          </p:nvPr>
        </p:nvSpPr>
        <p:spPr/>
        <p:txBody>
          <a:bodyPr>
            <a:noAutofit/>
          </a:bodyPr>
          <a:lstStyle/>
          <a:p>
            <a:pPr eaLnBrk="1" hangingPunct="1">
              <a:spcBef>
                <a:spcPts val="0"/>
              </a:spcBef>
            </a:pPr>
            <a:r>
              <a:rPr lang="en-US" sz="2800" dirty="0" smtClean="0"/>
              <a:t>Louisiana Community and Technical College System</a:t>
            </a:r>
          </a:p>
          <a:p>
            <a:pPr lvl="1" eaLnBrk="1" hangingPunct="1">
              <a:spcBef>
                <a:spcPts val="0"/>
              </a:spcBef>
            </a:pPr>
            <a:r>
              <a:rPr lang="en-US" sz="2400" dirty="0" smtClean="0"/>
              <a:t>Louisiana Technical College – all campuses</a:t>
            </a:r>
          </a:p>
          <a:p>
            <a:pPr lvl="1" eaLnBrk="1" hangingPunct="1">
              <a:spcBef>
                <a:spcPts val="0"/>
              </a:spcBef>
            </a:pPr>
            <a:r>
              <a:rPr lang="en-US" sz="2400" dirty="0" smtClean="0"/>
              <a:t>Baton Rouge Community College</a:t>
            </a:r>
          </a:p>
          <a:p>
            <a:pPr lvl="1" eaLnBrk="1" hangingPunct="1">
              <a:spcBef>
                <a:spcPts val="0"/>
              </a:spcBef>
            </a:pPr>
            <a:r>
              <a:rPr lang="en-US" sz="2400" dirty="0" smtClean="0"/>
              <a:t>Bossier Parish Community College</a:t>
            </a:r>
          </a:p>
          <a:p>
            <a:pPr lvl="1" eaLnBrk="1" hangingPunct="1">
              <a:spcBef>
                <a:spcPts val="0"/>
              </a:spcBef>
            </a:pPr>
            <a:r>
              <a:rPr lang="en-US" sz="2400" dirty="0" smtClean="0"/>
              <a:t>Delgado Community College</a:t>
            </a:r>
          </a:p>
          <a:p>
            <a:pPr lvl="1" eaLnBrk="1" hangingPunct="1">
              <a:spcBef>
                <a:spcPts val="0"/>
              </a:spcBef>
            </a:pPr>
            <a:r>
              <a:rPr lang="en-US" sz="2400" dirty="0" smtClean="0"/>
              <a:t>L.E. Fletcher Technical Community College</a:t>
            </a:r>
          </a:p>
          <a:p>
            <a:pPr lvl="1" eaLnBrk="1" hangingPunct="1">
              <a:spcBef>
                <a:spcPts val="0"/>
              </a:spcBef>
            </a:pPr>
            <a:r>
              <a:rPr lang="en-US" sz="2400" dirty="0" smtClean="0"/>
              <a:t>Louisiana Delta Community College</a:t>
            </a:r>
          </a:p>
          <a:p>
            <a:pPr lvl="1" eaLnBrk="1" hangingPunct="1">
              <a:spcBef>
                <a:spcPts val="0"/>
              </a:spcBef>
            </a:pPr>
            <a:r>
              <a:rPr lang="en-US" sz="2400" dirty="0" smtClean="0"/>
              <a:t>Nunez Community College</a:t>
            </a:r>
          </a:p>
          <a:p>
            <a:pPr lvl="1" eaLnBrk="1" hangingPunct="1">
              <a:spcBef>
                <a:spcPts val="0"/>
              </a:spcBef>
            </a:pPr>
            <a:r>
              <a:rPr lang="en-US" sz="2400" dirty="0" smtClean="0"/>
              <a:t>River Parishes Community College</a:t>
            </a:r>
          </a:p>
          <a:p>
            <a:pPr lvl="1" eaLnBrk="1" hangingPunct="1">
              <a:spcBef>
                <a:spcPts val="0"/>
              </a:spcBef>
            </a:pPr>
            <a:r>
              <a:rPr lang="en-US" sz="2400" dirty="0" smtClean="0"/>
              <a:t>South Louisiana Community College</a:t>
            </a:r>
          </a:p>
          <a:p>
            <a:pPr lvl="1" eaLnBrk="1" hangingPunct="1">
              <a:spcBef>
                <a:spcPts val="0"/>
              </a:spcBef>
            </a:pPr>
            <a:r>
              <a:rPr lang="en-US" sz="2400" dirty="0" smtClean="0"/>
              <a:t>SOWELA Technical Community College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457200" y="990600"/>
            <a:ext cx="8229600" cy="762000"/>
          </a:xfrm>
        </p:spPr>
        <p:txBody>
          <a:bodyPr>
            <a:normAutofit/>
          </a:bodyPr>
          <a:lstStyle/>
          <a:p>
            <a:pPr eaLnBrk="1" hangingPunct="1"/>
            <a:r>
              <a:rPr lang="en-US" dirty="0" smtClean="0"/>
              <a:t>TOPS Eligible Institutions: Private</a:t>
            </a:r>
          </a:p>
        </p:txBody>
      </p:sp>
      <p:sp>
        <p:nvSpPr>
          <p:cNvPr id="31747" name="Rectangle 1027"/>
          <p:cNvSpPr>
            <a:spLocks noGrp="1" noChangeArrowheads="1"/>
          </p:cNvSpPr>
          <p:nvPr>
            <p:ph idx="1"/>
          </p:nvPr>
        </p:nvSpPr>
        <p:spPr>
          <a:xfrm>
            <a:off x="457200" y="1752600"/>
            <a:ext cx="8229600" cy="4572000"/>
          </a:xfrm>
        </p:spPr>
        <p:txBody>
          <a:bodyPr>
            <a:noAutofit/>
          </a:bodyPr>
          <a:lstStyle/>
          <a:p>
            <a:pPr eaLnBrk="1" hangingPunct="1">
              <a:spcBef>
                <a:spcPts val="0"/>
              </a:spcBef>
            </a:pPr>
            <a:r>
              <a:rPr lang="en-US" sz="2800" dirty="0" smtClean="0"/>
              <a:t>Louisiana Association of Independent Colleges and Universities (LAICU)</a:t>
            </a:r>
          </a:p>
          <a:p>
            <a:pPr lvl="1" eaLnBrk="1" hangingPunct="1">
              <a:spcBef>
                <a:spcPts val="0"/>
              </a:spcBef>
            </a:pPr>
            <a:r>
              <a:rPr lang="en-US" sz="2400" dirty="0" smtClean="0"/>
              <a:t>Centenary College</a:t>
            </a:r>
          </a:p>
          <a:p>
            <a:pPr lvl="1" eaLnBrk="1" hangingPunct="1">
              <a:spcBef>
                <a:spcPts val="0"/>
              </a:spcBef>
            </a:pPr>
            <a:r>
              <a:rPr lang="en-US" sz="2400" dirty="0" smtClean="0"/>
              <a:t>Dillard University</a:t>
            </a:r>
          </a:p>
          <a:p>
            <a:pPr lvl="1" eaLnBrk="1" hangingPunct="1">
              <a:spcBef>
                <a:spcPts val="0"/>
              </a:spcBef>
            </a:pPr>
            <a:r>
              <a:rPr lang="en-US" sz="2400" dirty="0" smtClean="0"/>
              <a:t>Louisiana College</a:t>
            </a:r>
          </a:p>
          <a:p>
            <a:pPr lvl="1" eaLnBrk="1" hangingPunct="1">
              <a:spcBef>
                <a:spcPts val="0"/>
              </a:spcBef>
            </a:pPr>
            <a:r>
              <a:rPr lang="en-US" sz="2400" dirty="0" smtClean="0"/>
              <a:t>Loyola University New Orleans</a:t>
            </a:r>
          </a:p>
          <a:p>
            <a:pPr lvl="1" eaLnBrk="1" hangingPunct="1">
              <a:spcBef>
                <a:spcPts val="0"/>
              </a:spcBef>
            </a:pPr>
            <a:r>
              <a:rPr lang="en-US" sz="2400" dirty="0" smtClean="0"/>
              <a:t>New Orleans Baptist Theological Seminary</a:t>
            </a:r>
          </a:p>
          <a:p>
            <a:pPr lvl="1" eaLnBrk="1" hangingPunct="1">
              <a:spcBef>
                <a:spcPts val="0"/>
              </a:spcBef>
            </a:pPr>
            <a:r>
              <a:rPr lang="en-US" sz="2400" dirty="0" smtClean="0"/>
              <a:t>Our Lady of Holy Cross College</a:t>
            </a:r>
          </a:p>
          <a:p>
            <a:pPr lvl="1" eaLnBrk="1" hangingPunct="1">
              <a:spcBef>
                <a:spcPts val="0"/>
              </a:spcBef>
            </a:pPr>
            <a:r>
              <a:rPr lang="en-US" sz="2400" dirty="0" smtClean="0"/>
              <a:t>Our Lady of the Lake College</a:t>
            </a:r>
          </a:p>
          <a:p>
            <a:pPr lvl="1" eaLnBrk="1" hangingPunct="1">
              <a:spcBef>
                <a:spcPts val="0"/>
              </a:spcBef>
            </a:pPr>
            <a:r>
              <a:rPr lang="en-US" sz="2400" dirty="0" smtClean="0"/>
              <a:t>St. Joseph Seminary College</a:t>
            </a:r>
          </a:p>
          <a:p>
            <a:pPr lvl="1" eaLnBrk="1" hangingPunct="1">
              <a:spcBef>
                <a:spcPts val="0"/>
              </a:spcBef>
            </a:pPr>
            <a:r>
              <a:rPr lang="en-US" sz="2400" dirty="0" smtClean="0"/>
              <a:t>Tulane University</a:t>
            </a:r>
          </a:p>
          <a:p>
            <a:pPr lvl="1" eaLnBrk="1" hangingPunct="1">
              <a:spcBef>
                <a:spcPts val="0"/>
              </a:spcBef>
            </a:pPr>
            <a:r>
              <a:rPr lang="en-US" sz="2400" dirty="0" smtClean="0"/>
              <a:t>Xavier University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533400" y="1143000"/>
            <a:ext cx="8153400" cy="1295400"/>
          </a:xfrm>
        </p:spPr>
        <p:txBody>
          <a:bodyPr>
            <a:normAutofit fontScale="90000"/>
          </a:bodyPr>
          <a:lstStyle/>
          <a:p>
            <a:pPr eaLnBrk="1" hangingPunct="1"/>
            <a:r>
              <a:rPr lang="en-US" dirty="0" smtClean="0"/>
              <a:t>TOPS Eligible Institutions: </a:t>
            </a:r>
            <a:br>
              <a:rPr lang="en-US" dirty="0" smtClean="0"/>
            </a:br>
            <a:r>
              <a:rPr lang="en-US" dirty="0" smtClean="0"/>
              <a:t>Out-of-State</a:t>
            </a:r>
          </a:p>
        </p:txBody>
      </p:sp>
      <p:sp>
        <p:nvSpPr>
          <p:cNvPr id="32771" name="Rectangle 1027"/>
          <p:cNvSpPr>
            <a:spLocks noGrp="1" noChangeArrowheads="1"/>
          </p:cNvSpPr>
          <p:nvPr>
            <p:ph idx="1"/>
          </p:nvPr>
        </p:nvSpPr>
        <p:spPr>
          <a:xfrm>
            <a:off x="457200" y="2438400"/>
            <a:ext cx="8229600" cy="3200400"/>
          </a:xfrm>
        </p:spPr>
        <p:txBody>
          <a:bodyPr>
            <a:normAutofit/>
          </a:bodyPr>
          <a:lstStyle/>
          <a:p>
            <a:pPr eaLnBrk="1" hangingPunct="1"/>
            <a:r>
              <a:rPr lang="en-US" sz="2800" dirty="0" smtClean="0"/>
              <a:t>Deaf or hard of hearing recipients of the Opportunity, Performance or Honors awards may use the award at a non-public, out-of-state college or university which primarily serves deaf or hard of hearing students</a:t>
            </a:r>
          </a:p>
          <a:p>
            <a:pPr eaLnBrk="1" hangingPunct="1"/>
            <a:r>
              <a:rPr lang="en-US" sz="2800" dirty="0" smtClean="0"/>
              <a:t>TOPS may </a:t>
            </a:r>
            <a:r>
              <a:rPr lang="en-US" sz="2800" b="1" dirty="0" smtClean="0"/>
              <a:t>not</a:t>
            </a:r>
            <a:r>
              <a:rPr lang="en-US" sz="2800" dirty="0" smtClean="0"/>
              <a:t> be used out-of-state under any other circumstances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Opportunity Award Benefits</a:t>
            </a:r>
          </a:p>
        </p:txBody>
      </p:sp>
      <p:sp>
        <p:nvSpPr>
          <p:cNvPr id="33795" name="Rectangle 3"/>
          <p:cNvSpPr>
            <a:spLocks noGrp="1" noChangeArrowheads="1"/>
          </p:cNvSpPr>
          <p:nvPr>
            <p:ph idx="1"/>
          </p:nvPr>
        </p:nvSpPr>
        <p:spPr>
          <a:xfrm>
            <a:off x="457200" y="1905000"/>
            <a:ext cx="8229600" cy="4495800"/>
          </a:xfrm>
        </p:spPr>
        <p:txBody>
          <a:bodyPr>
            <a:noAutofit/>
          </a:bodyPr>
          <a:lstStyle/>
          <a:p>
            <a:pPr eaLnBrk="1" hangingPunct="1">
              <a:spcBef>
                <a:spcPts val="0"/>
              </a:spcBef>
            </a:pPr>
            <a:r>
              <a:rPr lang="en-US" sz="2800" dirty="0" smtClean="0"/>
              <a:t>May be used to pursue:</a:t>
            </a:r>
          </a:p>
          <a:p>
            <a:pPr lvl="1" eaLnBrk="1" hangingPunct="1">
              <a:spcBef>
                <a:spcPts val="0"/>
              </a:spcBef>
            </a:pPr>
            <a:r>
              <a:rPr lang="en-US" sz="2400" dirty="0" smtClean="0"/>
              <a:t>Academic undergraduate degree</a:t>
            </a:r>
          </a:p>
          <a:p>
            <a:pPr lvl="1" eaLnBrk="1" hangingPunct="1">
              <a:spcBef>
                <a:spcPts val="0"/>
              </a:spcBef>
            </a:pPr>
            <a:r>
              <a:rPr lang="en-US" sz="2400" dirty="0" smtClean="0"/>
              <a:t>Vocational or technical certificate</a:t>
            </a:r>
          </a:p>
          <a:p>
            <a:pPr lvl="1" eaLnBrk="1" hangingPunct="1">
              <a:spcBef>
                <a:spcPts val="0"/>
              </a:spcBef>
            </a:pPr>
            <a:r>
              <a:rPr lang="en-US" sz="2400" dirty="0" smtClean="0"/>
              <a:t>Non-academic degree</a:t>
            </a:r>
          </a:p>
          <a:p>
            <a:pPr eaLnBrk="1" hangingPunct="1">
              <a:spcBef>
                <a:spcPts val="0"/>
              </a:spcBef>
            </a:pPr>
            <a:r>
              <a:rPr lang="en-US" sz="2800" dirty="0" smtClean="0"/>
              <a:t>Students who use their Opportunity Award to pursue a technical program will receive the same benefits and be held to the same retention requirements as a TOPS Tech Award recipient</a:t>
            </a:r>
          </a:p>
          <a:p>
            <a:pPr lvl="1" eaLnBrk="1" hangingPunct="1">
              <a:spcBef>
                <a:spcPts val="0"/>
              </a:spcBef>
            </a:pPr>
            <a:r>
              <a:rPr lang="en-US" sz="2400" dirty="0" smtClean="0"/>
              <a:t>The award may be used at eligible Louisiana cosmetology and proprietary schools</a:t>
            </a:r>
          </a:p>
          <a:p>
            <a:pPr lvl="1" eaLnBrk="1" hangingPunct="1">
              <a:spcBef>
                <a:spcPts val="0"/>
              </a:spcBef>
            </a:pPr>
            <a:r>
              <a:rPr lang="en-US" sz="2400" dirty="0" smtClean="0"/>
              <a:t>See TOPS Tech Award presentation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n-US" dirty="0" smtClean="0"/>
              <a:t>Opportunity Award Benefits</a:t>
            </a:r>
          </a:p>
        </p:txBody>
      </p:sp>
      <p:sp>
        <p:nvSpPr>
          <p:cNvPr id="34819" name="Rectangle 1027"/>
          <p:cNvSpPr>
            <a:spLocks noGrp="1" noChangeArrowheads="1"/>
          </p:cNvSpPr>
          <p:nvPr>
            <p:ph idx="1"/>
          </p:nvPr>
        </p:nvSpPr>
        <p:spPr/>
        <p:txBody>
          <a:bodyPr>
            <a:noAutofit/>
          </a:bodyPr>
          <a:lstStyle/>
          <a:p>
            <a:pPr eaLnBrk="1" hangingPunct="1">
              <a:lnSpc>
                <a:spcPct val="120000"/>
              </a:lnSpc>
              <a:spcBef>
                <a:spcPts val="0"/>
              </a:spcBef>
            </a:pPr>
            <a:r>
              <a:rPr lang="en-US" sz="2800" dirty="0" smtClean="0"/>
              <a:t>May be received for a maximum of eight semesters or 12 quarters</a:t>
            </a:r>
            <a:endParaRPr lang="en-US" sz="2800" dirty="0"/>
          </a:p>
          <a:p>
            <a:pPr eaLnBrk="1" hangingPunct="1">
              <a:lnSpc>
                <a:spcPct val="120000"/>
              </a:lnSpc>
              <a:spcBef>
                <a:spcPts val="0"/>
              </a:spcBef>
            </a:pPr>
            <a:r>
              <a:rPr lang="en-US" sz="2800" dirty="0" smtClean="0"/>
              <a:t>Not available for summer terms except for students enrolled in a Qualified Summer Session</a:t>
            </a:r>
          </a:p>
          <a:p>
            <a:pPr lvl="1" eaLnBrk="1" hangingPunct="1">
              <a:lnSpc>
                <a:spcPct val="120000"/>
              </a:lnSpc>
              <a:spcBef>
                <a:spcPts val="0"/>
              </a:spcBef>
            </a:pPr>
            <a:r>
              <a:rPr lang="en-US" sz="2400" dirty="0" smtClean="0"/>
              <a:t>Students with 60 or more hours</a:t>
            </a:r>
          </a:p>
          <a:p>
            <a:pPr lvl="1" eaLnBrk="1" hangingPunct="1">
              <a:lnSpc>
                <a:spcPct val="120000"/>
              </a:lnSpc>
              <a:spcBef>
                <a:spcPts val="0"/>
              </a:spcBef>
            </a:pPr>
            <a:r>
              <a:rPr lang="en-US" sz="2400" dirty="0" smtClean="0"/>
              <a:t>Required to attend summer by major</a:t>
            </a:r>
          </a:p>
          <a:p>
            <a:pPr lvl="1" eaLnBrk="1" hangingPunct="1">
              <a:lnSpc>
                <a:spcPct val="120000"/>
              </a:lnSpc>
              <a:spcBef>
                <a:spcPts val="0"/>
              </a:spcBef>
            </a:pPr>
            <a:r>
              <a:rPr lang="en-US" sz="2400" dirty="0" smtClean="0"/>
              <a:t>Courses required for major only offered in summer</a:t>
            </a:r>
          </a:p>
          <a:p>
            <a:pPr lvl="1" eaLnBrk="1" hangingPunct="1">
              <a:lnSpc>
                <a:spcPct val="120000"/>
              </a:lnSpc>
              <a:spcBef>
                <a:spcPts val="0"/>
              </a:spcBef>
            </a:pPr>
            <a:r>
              <a:rPr lang="en-US" sz="2400" dirty="0" smtClean="0"/>
              <a:t>Technical Programs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pPr eaLnBrk="1" hangingPunct="1"/>
            <a:r>
              <a:rPr lang="en-US" dirty="0" smtClean="0"/>
              <a:t>Opportunity Award Benefits</a:t>
            </a:r>
          </a:p>
        </p:txBody>
      </p:sp>
      <p:sp>
        <p:nvSpPr>
          <p:cNvPr id="35843" name="Rectangle 1027"/>
          <p:cNvSpPr>
            <a:spLocks noGrp="1" noChangeArrowheads="1"/>
          </p:cNvSpPr>
          <p:nvPr>
            <p:ph idx="1"/>
          </p:nvPr>
        </p:nvSpPr>
        <p:spPr/>
        <p:txBody>
          <a:bodyPr>
            <a:noAutofit/>
          </a:bodyPr>
          <a:lstStyle/>
          <a:p>
            <a:pPr eaLnBrk="1" hangingPunct="1">
              <a:spcBef>
                <a:spcPts val="0"/>
              </a:spcBef>
            </a:pPr>
            <a:r>
              <a:rPr lang="en-US" sz="2800" dirty="0" smtClean="0"/>
              <a:t>Any recipient who successfully completes a Bachelor’s degree in less than 8 semesters or 12 quarters of award benefits, may receive any remaining terms of eligibility for graduate study</a:t>
            </a:r>
          </a:p>
          <a:p>
            <a:pPr lvl="1" eaLnBrk="1" hangingPunct="1">
              <a:spcBef>
                <a:spcPts val="0"/>
              </a:spcBef>
            </a:pPr>
            <a:r>
              <a:rPr lang="en-US" sz="2400" dirty="0" smtClean="0"/>
              <a:t>The amount of the award shall equal the amount of tuition charged for the graduate study, OR the amount charged for undergraduate full-time enrollment at the highest cost public institution (LSU-BR), whichever is less</a:t>
            </a:r>
          </a:p>
          <a:p>
            <a:pPr lvl="1" eaLnBrk="1" hangingPunct="1">
              <a:spcBef>
                <a:spcPts val="0"/>
              </a:spcBef>
            </a:pPr>
            <a:r>
              <a:rPr lang="en-US" sz="2400" dirty="0" smtClean="0"/>
              <a:t>Performance and Honors award recipients will receive their stipends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Performance Award</a:t>
            </a:r>
          </a:p>
        </p:txBody>
      </p:sp>
      <p:sp>
        <p:nvSpPr>
          <p:cNvPr id="36867" name="Rectangle 3"/>
          <p:cNvSpPr>
            <a:spLocks noGrp="1" noChangeArrowheads="1"/>
          </p:cNvSpPr>
          <p:nvPr>
            <p:ph idx="1"/>
          </p:nvPr>
        </p:nvSpPr>
        <p:spPr/>
        <p:txBody>
          <a:bodyPr>
            <a:noAutofit/>
          </a:bodyPr>
          <a:lstStyle/>
          <a:p>
            <a:pPr eaLnBrk="1" hangingPunct="1">
              <a:spcBef>
                <a:spcPts val="0"/>
              </a:spcBef>
            </a:pPr>
            <a:r>
              <a:rPr lang="en-US" sz="2800" dirty="0" smtClean="0"/>
              <a:t>Eligibility Requirements</a:t>
            </a:r>
          </a:p>
          <a:p>
            <a:pPr lvl="1" eaLnBrk="1" hangingPunct="1">
              <a:spcBef>
                <a:spcPts val="0"/>
              </a:spcBef>
            </a:pPr>
            <a:r>
              <a:rPr lang="en-US" sz="2400" dirty="0" smtClean="0"/>
              <a:t>3.00 minimum TOPS Core Curriculum GPA</a:t>
            </a:r>
          </a:p>
          <a:p>
            <a:pPr lvl="1" eaLnBrk="1" hangingPunct="1">
              <a:spcBef>
                <a:spcPts val="0"/>
              </a:spcBef>
            </a:pPr>
            <a:r>
              <a:rPr lang="en-US" sz="2400" dirty="0" smtClean="0"/>
              <a:t>ACT score of 23</a:t>
            </a:r>
          </a:p>
          <a:p>
            <a:pPr lvl="2" eaLnBrk="1" hangingPunct="1">
              <a:spcBef>
                <a:spcPts val="0"/>
              </a:spcBef>
            </a:pPr>
            <a:r>
              <a:rPr lang="en-US" sz="2000" dirty="0" smtClean="0"/>
              <a:t>SAT score of 1060</a:t>
            </a:r>
          </a:p>
          <a:p>
            <a:pPr lvl="1" eaLnBrk="1" hangingPunct="1">
              <a:spcBef>
                <a:spcPts val="0"/>
              </a:spcBef>
            </a:pPr>
            <a:r>
              <a:rPr lang="en-US" sz="2400" dirty="0" smtClean="0"/>
              <a:t>Completion of the TOPS Core Curriculum</a:t>
            </a:r>
          </a:p>
          <a:p>
            <a:pPr lvl="1" eaLnBrk="1" hangingPunct="1">
              <a:spcBef>
                <a:spcPts val="0"/>
              </a:spcBef>
            </a:pPr>
            <a:r>
              <a:rPr lang="en-US" sz="2400" dirty="0" smtClean="0"/>
              <a:t>TOPS general eligibility requirements</a:t>
            </a:r>
          </a:p>
          <a:p>
            <a:pPr eaLnBrk="1" hangingPunct="1">
              <a:spcBef>
                <a:spcPts val="0"/>
              </a:spcBef>
            </a:pPr>
            <a:r>
              <a:rPr lang="en-US" sz="2800" dirty="0" smtClean="0"/>
              <a:t>Award Benefits</a:t>
            </a:r>
          </a:p>
          <a:p>
            <a:pPr lvl="1" eaLnBrk="1" hangingPunct="1">
              <a:spcBef>
                <a:spcPts val="0"/>
              </a:spcBef>
            </a:pPr>
            <a:r>
              <a:rPr lang="en-US" sz="2400" dirty="0" smtClean="0"/>
              <a:t>Provides the same benefits as the Opportunity Award, plus</a:t>
            </a:r>
          </a:p>
          <a:p>
            <a:pPr lvl="1" eaLnBrk="1" hangingPunct="1">
              <a:spcBef>
                <a:spcPts val="0"/>
              </a:spcBef>
            </a:pPr>
            <a:r>
              <a:rPr lang="en-US" sz="2400" dirty="0" smtClean="0"/>
              <a:t>$400 annual stipend</a:t>
            </a:r>
            <a:endParaRPr lang="en-US" sz="1800" i="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Honors Award</a:t>
            </a:r>
            <a:endParaRPr lang="en-US" sz="3200" dirty="0" smtClean="0"/>
          </a:p>
        </p:txBody>
      </p:sp>
      <p:sp>
        <p:nvSpPr>
          <p:cNvPr id="37891" name="Rectangle 3"/>
          <p:cNvSpPr>
            <a:spLocks noGrp="1" noChangeArrowheads="1"/>
          </p:cNvSpPr>
          <p:nvPr>
            <p:ph idx="1"/>
          </p:nvPr>
        </p:nvSpPr>
        <p:spPr/>
        <p:txBody>
          <a:bodyPr>
            <a:noAutofit/>
          </a:bodyPr>
          <a:lstStyle/>
          <a:p>
            <a:pPr eaLnBrk="1" hangingPunct="1">
              <a:spcBef>
                <a:spcPts val="0"/>
              </a:spcBef>
            </a:pPr>
            <a:r>
              <a:rPr lang="en-US" sz="2800" dirty="0" smtClean="0"/>
              <a:t>Eligibility Requirements</a:t>
            </a:r>
          </a:p>
          <a:p>
            <a:pPr lvl="1" eaLnBrk="1" hangingPunct="1">
              <a:spcBef>
                <a:spcPts val="0"/>
              </a:spcBef>
            </a:pPr>
            <a:r>
              <a:rPr lang="en-US" sz="2400" dirty="0" smtClean="0"/>
              <a:t>3.00 minimum TOPS Core Curriculum GPA</a:t>
            </a:r>
          </a:p>
          <a:p>
            <a:pPr lvl="1" eaLnBrk="1" hangingPunct="1">
              <a:spcBef>
                <a:spcPts val="0"/>
              </a:spcBef>
            </a:pPr>
            <a:r>
              <a:rPr lang="en-US" sz="2400" dirty="0" smtClean="0"/>
              <a:t>ACT score of 27</a:t>
            </a:r>
          </a:p>
          <a:p>
            <a:pPr lvl="2" eaLnBrk="1" hangingPunct="1">
              <a:spcBef>
                <a:spcPts val="0"/>
              </a:spcBef>
            </a:pPr>
            <a:r>
              <a:rPr lang="en-US" sz="2000" dirty="0" smtClean="0"/>
              <a:t>SAT score of 1210</a:t>
            </a:r>
          </a:p>
          <a:p>
            <a:pPr lvl="1" eaLnBrk="1" hangingPunct="1">
              <a:spcBef>
                <a:spcPts val="0"/>
              </a:spcBef>
            </a:pPr>
            <a:r>
              <a:rPr lang="en-US" sz="2400" dirty="0" smtClean="0"/>
              <a:t>Completion of the TOPS Core Curriculum</a:t>
            </a:r>
          </a:p>
          <a:p>
            <a:pPr lvl="1" eaLnBrk="1" hangingPunct="1">
              <a:spcBef>
                <a:spcPts val="0"/>
              </a:spcBef>
            </a:pPr>
            <a:r>
              <a:rPr lang="en-US" sz="2400" dirty="0" smtClean="0"/>
              <a:t>TOPS general eligibility requirements</a:t>
            </a:r>
          </a:p>
          <a:p>
            <a:pPr eaLnBrk="1" hangingPunct="1">
              <a:spcBef>
                <a:spcPts val="0"/>
              </a:spcBef>
            </a:pPr>
            <a:r>
              <a:rPr lang="en-US" sz="2800" dirty="0" smtClean="0"/>
              <a:t>Award Benefits</a:t>
            </a:r>
          </a:p>
          <a:p>
            <a:pPr lvl="1" eaLnBrk="1" hangingPunct="1">
              <a:spcBef>
                <a:spcPts val="0"/>
              </a:spcBef>
            </a:pPr>
            <a:r>
              <a:rPr lang="en-US" sz="2400" dirty="0" smtClean="0"/>
              <a:t>Provides the same benefits as the Opportunity Award, plus</a:t>
            </a:r>
          </a:p>
          <a:p>
            <a:pPr lvl="1" eaLnBrk="1" hangingPunct="1">
              <a:spcBef>
                <a:spcPts val="0"/>
              </a:spcBef>
            </a:pPr>
            <a:r>
              <a:rPr lang="en-US" sz="2400" dirty="0" smtClean="0"/>
              <a:t>$800 annual stipend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Financial Need</a:t>
            </a:r>
          </a:p>
        </p:txBody>
      </p:sp>
      <p:sp>
        <p:nvSpPr>
          <p:cNvPr id="9219" name="Rectangle 3"/>
          <p:cNvSpPr>
            <a:spLocks noGrp="1" noChangeArrowheads="1"/>
          </p:cNvSpPr>
          <p:nvPr>
            <p:ph idx="1"/>
          </p:nvPr>
        </p:nvSpPr>
        <p:spPr/>
        <p:txBody>
          <a:bodyPr/>
          <a:lstStyle/>
          <a:p>
            <a:pPr algn="just" eaLnBrk="1" hangingPunct="1">
              <a:lnSpc>
                <a:spcPct val="90000"/>
              </a:lnSpc>
            </a:pPr>
            <a:r>
              <a:rPr lang="en-US" dirty="0" smtClean="0">
                <a:cs typeface="Times New Roman" charset="0"/>
              </a:rPr>
              <a:t>Cost of Attendance (COA)</a:t>
            </a:r>
          </a:p>
          <a:p>
            <a:pPr lvl="1" algn="just" eaLnBrk="1" hangingPunct="1">
              <a:lnSpc>
                <a:spcPct val="90000"/>
              </a:lnSpc>
            </a:pPr>
            <a:r>
              <a:rPr lang="en-US" dirty="0" smtClean="0">
                <a:cs typeface="Times New Roman" charset="0"/>
              </a:rPr>
              <a:t>Tuition and fees</a:t>
            </a:r>
          </a:p>
          <a:p>
            <a:pPr lvl="1" algn="just" eaLnBrk="1" hangingPunct="1">
              <a:lnSpc>
                <a:spcPct val="90000"/>
              </a:lnSpc>
            </a:pPr>
            <a:r>
              <a:rPr lang="en-US" dirty="0" smtClean="0">
                <a:cs typeface="Times New Roman" charset="0"/>
              </a:rPr>
              <a:t>Room and board</a:t>
            </a:r>
          </a:p>
          <a:p>
            <a:pPr lvl="1" algn="just" eaLnBrk="1" hangingPunct="1">
              <a:lnSpc>
                <a:spcPct val="90000"/>
              </a:lnSpc>
            </a:pPr>
            <a:r>
              <a:rPr lang="en-US" dirty="0" smtClean="0">
                <a:cs typeface="Times New Roman" charset="0"/>
              </a:rPr>
              <a:t>Books and supplies</a:t>
            </a:r>
          </a:p>
          <a:p>
            <a:pPr lvl="1" algn="just" eaLnBrk="1" hangingPunct="1">
              <a:lnSpc>
                <a:spcPct val="90000"/>
              </a:lnSpc>
            </a:pPr>
            <a:r>
              <a:rPr lang="en-US" dirty="0" smtClean="0">
                <a:cs typeface="Times New Roman" charset="0"/>
              </a:rPr>
              <a:t>Transportation</a:t>
            </a:r>
          </a:p>
          <a:p>
            <a:pPr lvl="1" algn="just" eaLnBrk="1" hangingPunct="1">
              <a:lnSpc>
                <a:spcPct val="90000"/>
              </a:lnSpc>
            </a:pPr>
            <a:r>
              <a:rPr lang="en-US" dirty="0" smtClean="0">
                <a:cs typeface="Times New Roman" charset="0"/>
              </a:rPr>
              <a:t>Miscellaneous personal expenses</a:t>
            </a:r>
            <a:endParaRPr lang="en-US" sz="1200" dirty="0" smtClean="0"/>
          </a:p>
        </p:txBody>
      </p:sp>
    </p:spTree>
    <p:extLst>
      <p:ext uri="{BB962C8B-B14F-4D97-AF65-F5344CB8AC3E}">
        <p14:creationId xmlns:p14="http://schemas.microsoft.com/office/powerpoint/2010/main" val="630553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dirty="0" smtClean="0"/>
              <a:t>Disabled Students &amp; </a:t>
            </a:r>
            <a:br>
              <a:rPr lang="en-US" dirty="0" smtClean="0"/>
            </a:br>
            <a:r>
              <a:rPr lang="en-US" dirty="0" smtClean="0"/>
              <a:t>Exceptional Children</a:t>
            </a:r>
          </a:p>
        </p:txBody>
      </p:sp>
      <p:sp>
        <p:nvSpPr>
          <p:cNvPr id="46083" name="Rectangle 3"/>
          <p:cNvSpPr>
            <a:spLocks noGrp="1" noChangeArrowheads="1"/>
          </p:cNvSpPr>
          <p:nvPr>
            <p:ph idx="1"/>
          </p:nvPr>
        </p:nvSpPr>
        <p:spPr>
          <a:xfrm>
            <a:off x="457200" y="2514600"/>
            <a:ext cx="8229600" cy="3429000"/>
          </a:xfrm>
        </p:spPr>
        <p:txBody>
          <a:bodyPr>
            <a:noAutofit/>
          </a:bodyPr>
          <a:lstStyle/>
          <a:p>
            <a:pPr eaLnBrk="1" hangingPunct="1">
              <a:spcBef>
                <a:spcPts val="0"/>
              </a:spcBef>
            </a:pPr>
            <a:r>
              <a:rPr lang="en-US" sz="2400" dirty="0" smtClean="0"/>
              <a:t>A core curriculum course may be waived for a disabled student or exceptional child if documentation is provided that the reason the student failed to successfully complete the course was due solely to the student’s disability or exceptionality</a:t>
            </a:r>
          </a:p>
          <a:p>
            <a:pPr eaLnBrk="1" hangingPunct="1">
              <a:spcBef>
                <a:spcPts val="0"/>
              </a:spcBef>
            </a:pPr>
            <a:r>
              <a:rPr lang="en-US" sz="2400" dirty="0" smtClean="0"/>
              <a:t>There is no exception to the GPA or ACT/SAT  requirements</a:t>
            </a:r>
          </a:p>
          <a:p>
            <a:pPr lvl="1" eaLnBrk="1" hangingPunct="1">
              <a:spcBef>
                <a:spcPts val="0"/>
              </a:spcBef>
            </a:pPr>
            <a:r>
              <a:rPr lang="en-US" sz="2000" dirty="0" smtClean="0"/>
              <a:t>ACT or SAT Special Testing for Students with Disabilities is available</a:t>
            </a:r>
          </a:p>
          <a:p>
            <a:pPr eaLnBrk="1" hangingPunct="1">
              <a:spcBef>
                <a:spcPts val="0"/>
              </a:spcBef>
            </a:pPr>
            <a:r>
              <a:rPr lang="en-US" sz="2400" dirty="0" smtClean="0"/>
              <a:t>Affected students should contact LOSFA for details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dirty="0" smtClean="0"/>
              <a:t>TOPS Application</a:t>
            </a:r>
          </a:p>
        </p:txBody>
      </p:sp>
      <p:sp>
        <p:nvSpPr>
          <p:cNvPr id="47107" name="Rectangle 3"/>
          <p:cNvSpPr>
            <a:spLocks noGrp="1" noChangeArrowheads="1"/>
          </p:cNvSpPr>
          <p:nvPr>
            <p:ph idx="1"/>
          </p:nvPr>
        </p:nvSpPr>
        <p:spPr>
          <a:xfrm>
            <a:off x="457200" y="1905000"/>
            <a:ext cx="8382000" cy="4343400"/>
          </a:xfrm>
        </p:spPr>
        <p:txBody>
          <a:bodyPr>
            <a:noAutofit/>
          </a:bodyPr>
          <a:lstStyle/>
          <a:p>
            <a:pPr eaLnBrk="1" hangingPunct="1">
              <a:spcBef>
                <a:spcPts val="0"/>
              </a:spcBef>
            </a:pPr>
            <a:r>
              <a:rPr lang="en-US" sz="2400" dirty="0" smtClean="0"/>
              <a:t>There are two methods for applying for a TOPS Scholarship</a:t>
            </a:r>
          </a:p>
          <a:p>
            <a:pPr lvl="1" eaLnBrk="1" hangingPunct="1">
              <a:spcBef>
                <a:spcPts val="0"/>
              </a:spcBef>
            </a:pPr>
            <a:r>
              <a:rPr lang="en-US" sz="2000" dirty="0" smtClean="0"/>
              <a:t>FAFSA (Free Application for Federal Student Aid) – </a:t>
            </a:r>
            <a:r>
              <a:rPr lang="en-US" sz="2000" b="1" i="1" dirty="0" smtClean="0"/>
              <a:t>www.fafsa.gov</a:t>
            </a:r>
            <a:endParaRPr lang="en-US" sz="2000" b="1" dirty="0" smtClean="0"/>
          </a:p>
          <a:p>
            <a:pPr lvl="2" eaLnBrk="1" hangingPunct="1">
              <a:spcBef>
                <a:spcPts val="0"/>
              </a:spcBef>
            </a:pPr>
            <a:r>
              <a:rPr lang="en-US" sz="1800" dirty="0" smtClean="0"/>
              <a:t>Must be completed if the student is eligible for federal grant aid (Pell Grant)</a:t>
            </a:r>
          </a:p>
          <a:p>
            <a:pPr lvl="2" eaLnBrk="1" hangingPunct="1">
              <a:spcBef>
                <a:spcPts val="0"/>
              </a:spcBef>
            </a:pPr>
            <a:r>
              <a:rPr lang="en-US" sz="1800" dirty="0" smtClean="0"/>
              <a:t>Must be completed if the student is seeking any other form of financial aid</a:t>
            </a:r>
          </a:p>
          <a:p>
            <a:pPr lvl="2" eaLnBrk="1" hangingPunct="1">
              <a:spcBef>
                <a:spcPts val="0"/>
              </a:spcBef>
            </a:pPr>
            <a:r>
              <a:rPr lang="en-US" sz="1800" dirty="0" smtClean="0"/>
              <a:t>The only application needed for TOPS</a:t>
            </a:r>
          </a:p>
          <a:p>
            <a:pPr marL="344488" lvl="2" indent="3175" eaLnBrk="1" hangingPunct="1">
              <a:spcBef>
                <a:spcPts val="0"/>
              </a:spcBef>
              <a:buNone/>
            </a:pPr>
            <a:r>
              <a:rPr lang="en-US" dirty="0" smtClean="0"/>
              <a:t>OR</a:t>
            </a:r>
          </a:p>
          <a:p>
            <a:pPr lvl="1" eaLnBrk="1" hangingPunct="1">
              <a:spcBef>
                <a:spcPts val="0"/>
              </a:spcBef>
            </a:pPr>
            <a:r>
              <a:rPr lang="en-US" sz="2400" dirty="0" smtClean="0"/>
              <a:t> </a:t>
            </a:r>
            <a:r>
              <a:rPr lang="en-US" sz="2000" dirty="0" smtClean="0"/>
              <a:t>TOPS Online Application – </a:t>
            </a:r>
            <a:r>
              <a:rPr lang="en-US" sz="2000" b="1" i="1" dirty="0" smtClean="0"/>
              <a:t>www.osfa.la.gov </a:t>
            </a:r>
            <a:r>
              <a:rPr lang="en-US" sz="2000" i="1" dirty="0" smtClean="0"/>
              <a:t> </a:t>
            </a:r>
          </a:p>
          <a:p>
            <a:pPr lvl="2" eaLnBrk="1" hangingPunct="1">
              <a:spcBef>
                <a:spcPts val="0"/>
              </a:spcBef>
            </a:pPr>
            <a:r>
              <a:rPr lang="en-US" sz="1800" dirty="0" smtClean="0"/>
              <a:t>May only be completed by students who can certify that they do not qualify for federal grant aid</a:t>
            </a:r>
          </a:p>
          <a:p>
            <a:pPr lvl="2" eaLnBrk="1" hangingPunct="1">
              <a:spcBef>
                <a:spcPts val="0"/>
              </a:spcBef>
            </a:pPr>
            <a:r>
              <a:rPr lang="en-US" sz="1800" dirty="0" smtClean="0"/>
              <a:t>Do not complete if you have completed the FAFSA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914400"/>
            <a:ext cx="8229600" cy="1143000"/>
          </a:xfrm>
        </p:spPr>
        <p:txBody>
          <a:bodyPr>
            <a:normAutofit fontScale="90000"/>
          </a:bodyPr>
          <a:lstStyle/>
          <a:p>
            <a:pPr eaLnBrk="1" hangingPunct="1"/>
            <a:r>
              <a:rPr lang="en-US" dirty="0" smtClean="0"/>
              <a:t>Application Deadlines for       </a:t>
            </a:r>
            <a:br>
              <a:rPr lang="en-US" dirty="0" smtClean="0"/>
            </a:br>
            <a:r>
              <a:rPr lang="en-US" dirty="0" smtClean="0"/>
              <a:t>2017 Graduates</a:t>
            </a:r>
          </a:p>
        </p:txBody>
      </p:sp>
      <p:graphicFrame>
        <p:nvGraphicFramePr>
          <p:cNvPr id="122073" name="Group 217"/>
          <p:cNvGraphicFramePr>
            <a:graphicFrameLocks noGrp="1"/>
          </p:cNvGraphicFramePr>
          <p:nvPr>
            <p:ph type="tbl" idx="4294967295"/>
            <p:extLst/>
          </p:nvPr>
        </p:nvGraphicFramePr>
        <p:xfrm>
          <a:off x="609600" y="2270760"/>
          <a:ext cx="7924800" cy="3215640"/>
        </p:xfrm>
        <a:graphic>
          <a:graphicData uri="http://schemas.openxmlformats.org/drawingml/2006/table">
            <a:tbl>
              <a:tblPr/>
              <a:tblGrid>
                <a:gridCol w="4038600"/>
                <a:gridCol w="388620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1" i="0" u="none" strike="noStrike" cap="none" normalizeH="0" baseline="0" dirty="0" smtClean="0">
                          <a:ln>
                            <a:noFill/>
                          </a:ln>
                          <a:solidFill>
                            <a:schemeClr val="tx1"/>
                          </a:solidFill>
                          <a:effectLst/>
                          <a:latin typeface="Arial" charset="0"/>
                        </a:rPr>
                        <a:t>Initial Application Receipt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1" i="0" u="none" strike="noStrike" cap="none" normalizeH="0" baseline="0" dirty="0" smtClean="0">
                          <a:ln>
                            <a:noFill/>
                          </a:ln>
                          <a:solidFill>
                            <a:schemeClr val="tx1"/>
                          </a:solidFill>
                          <a:effectLst/>
                          <a:latin typeface="Arial" charset="0"/>
                        </a:rPr>
                        <a:t>Receives TOPS funding for: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819">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1" i="0" u="none" strike="noStrike" cap="none" normalizeH="0" baseline="0" dirty="0" smtClean="0">
                          <a:ln>
                            <a:noFill/>
                          </a:ln>
                          <a:solidFill>
                            <a:schemeClr val="tx1"/>
                          </a:solidFill>
                          <a:effectLst/>
                          <a:latin typeface="Arial" charset="0"/>
                        </a:rPr>
                        <a:t>Oct. 1, 2016 – July 1,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8 semesters (12 quarters)</a:t>
                      </a:r>
                    </a:p>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Beginning Academic Year </a:t>
                      </a:r>
                    </a:p>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2017-2018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1019">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July 2, 2018 – Aug. 29,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7 semesters (10 quarters)</a:t>
                      </a:r>
                    </a:p>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Beginning Fall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546">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Aug. 30, 2018 – Oct. 29,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6 semesters (9 quarters)</a:t>
                      </a:r>
                    </a:p>
                    <a:p>
                      <a:pPr marL="0" marR="0" lvl="0" indent="0" algn="ctr" defTabSz="914400" rtl="0" eaLnBrk="1" fontAlgn="base" latinLnBrk="0" hangingPunct="1">
                        <a:lnSpc>
                          <a:spcPct val="100000"/>
                        </a:lnSpc>
                        <a:spcBef>
                          <a:spcPts val="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Beginning Fall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259">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Initial Applications Received After October 29, 2018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r>
                        <a:rPr kumimoji="0" lang="en-US" sz="1800" b="0" i="0" u="none" strike="noStrike" cap="none" normalizeH="0" baseline="0" dirty="0" smtClean="0">
                          <a:ln>
                            <a:noFill/>
                          </a:ln>
                          <a:solidFill>
                            <a:schemeClr val="tx1"/>
                          </a:solidFill>
                          <a:effectLst/>
                          <a:latin typeface="Arial" charset="0"/>
                        </a:rPr>
                        <a:t>Ineligible for TOPS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54" name="Text Box 26"/>
          <p:cNvSpPr txBox="1">
            <a:spLocks noChangeArrowheads="1"/>
          </p:cNvSpPr>
          <p:nvPr/>
        </p:nvSpPr>
        <p:spPr bwMode="auto">
          <a:xfrm>
            <a:off x="381000" y="5493603"/>
            <a:ext cx="8534400" cy="830997"/>
          </a:xfrm>
          <a:prstGeom prst="rect">
            <a:avLst/>
          </a:prstGeom>
          <a:noFill/>
          <a:ln w="9525">
            <a:noFill/>
            <a:miter lim="800000"/>
            <a:headEnd/>
            <a:tailEnd/>
          </a:ln>
        </p:spPr>
        <p:txBody>
          <a:bodyPr wrap="square">
            <a:spAutoFit/>
          </a:bodyPr>
          <a:lstStyle/>
          <a:p>
            <a:pPr fontAlgn="base">
              <a:spcBef>
                <a:spcPct val="20000"/>
              </a:spcBef>
              <a:spcAft>
                <a:spcPct val="0"/>
              </a:spcAft>
              <a:buFont typeface="Wingdings" pitchFamily="2" charset="2"/>
              <a:buNone/>
            </a:pPr>
            <a:r>
              <a:rPr lang="en-US" sz="1600" b="1" i="1" dirty="0">
                <a:solidFill>
                  <a:prstClr val="black"/>
                </a:solidFill>
                <a:latin typeface="Arial" charset="0"/>
                <a:cs typeface="Times New Roman" charset="0"/>
              </a:rPr>
              <a:t>Students who attend the 2017-2018 academic year who apply for TOPS between July 2, 2018 and October 29, 2018 must also have met the TOPS retention requirements to be eligible for TOPS funding at the beginning in the Fall 2018 semester</a:t>
            </a:r>
            <a:endParaRPr lang="en-US" sz="1600" b="1" i="1" dirty="0">
              <a:solidFill>
                <a:prstClr val="black"/>
              </a:solidFill>
              <a:latin typeface="Arial" charset="0"/>
            </a:endParaRPr>
          </a:p>
        </p:txBody>
      </p:sp>
    </p:spTree>
    <p:extLst>
      <p:ext uri="{BB962C8B-B14F-4D97-AF65-F5344CB8AC3E}">
        <p14:creationId xmlns:p14="http://schemas.microsoft.com/office/powerpoint/2010/main" val="7058584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TOPS Processing Cycle</a:t>
            </a:r>
            <a:endParaRPr lang="en-US" dirty="0"/>
          </a:p>
        </p:txBody>
      </p:sp>
      <p:sp>
        <p:nvSpPr>
          <p:cNvPr id="3" name="Content Placeholder 2"/>
          <p:cNvSpPr>
            <a:spLocks noGrp="1"/>
          </p:cNvSpPr>
          <p:nvPr>
            <p:ph idx="1"/>
          </p:nvPr>
        </p:nvSpPr>
        <p:spPr/>
        <p:txBody>
          <a:bodyPr>
            <a:noAutofit/>
          </a:bodyPr>
          <a:lstStyle/>
          <a:p>
            <a:pPr lvl="0"/>
            <a:r>
              <a:rPr lang="en-US" dirty="0" smtClean="0"/>
              <a:t>Processing cannot begin until we can match your FAFSA data, STS data and ACT data</a:t>
            </a:r>
          </a:p>
          <a:p>
            <a:r>
              <a:rPr lang="en-US" dirty="0"/>
              <a:t>LOSFA runs the TOPS Eligibility Program each Thursday </a:t>
            </a:r>
            <a:r>
              <a:rPr lang="en-US" dirty="0" smtClean="0"/>
              <a:t>night</a:t>
            </a:r>
            <a:endParaRPr lang="en-US" dirty="0" smtClean="0">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r>
              <a:rPr lang="en-US" dirty="0" smtClean="0"/>
              <a:t>TOPS Processing Cycle</a:t>
            </a:r>
          </a:p>
        </p:txBody>
      </p:sp>
      <p:sp>
        <p:nvSpPr>
          <p:cNvPr id="51203" name="Content Placeholder 2"/>
          <p:cNvSpPr>
            <a:spLocks noGrp="1"/>
          </p:cNvSpPr>
          <p:nvPr>
            <p:ph idx="1"/>
          </p:nvPr>
        </p:nvSpPr>
        <p:spPr/>
        <p:txBody>
          <a:bodyPr>
            <a:noAutofit/>
          </a:bodyPr>
          <a:lstStyle/>
          <a:p>
            <a:pPr>
              <a:spcBef>
                <a:spcPts val="0"/>
              </a:spcBef>
            </a:pPr>
            <a:r>
              <a:rPr lang="en-US" dirty="0" smtClean="0"/>
              <a:t>TOPS award notifications are e-mailed each Friday</a:t>
            </a:r>
          </a:p>
          <a:p>
            <a:pPr lvl="1">
              <a:spcBef>
                <a:spcPts val="0"/>
              </a:spcBef>
            </a:pPr>
            <a:r>
              <a:rPr lang="en-US" sz="2400" dirty="0" smtClean="0"/>
              <a:t>Award notifications are e-mailed to the e-mail address the student used on the FAFSA</a:t>
            </a:r>
          </a:p>
          <a:p>
            <a:pPr lvl="1">
              <a:spcBef>
                <a:spcPts val="0"/>
              </a:spcBef>
            </a:pPr>
            <a:r>
              <a:rPr lang="en-US" sz="2400" dirty="0" smtClean="0"/>
              <a:t>The award letter includes the student’s </a:t>
            </a:r>
            <a:r>
              <a:rPr lang="en-US" sz="2400" b="1" i="1" dirty="0" smtClean="0"/>
              <a:t>Rights and Responsibilities</a:t>
            </a:r>
          </a:p>
          <a:p>
            <a:pPr lvl="1">
              <a:spcBef>
                <a:spcPts val="0"/>
              </a:spcBef>
            </a:pPr>
            <a:r>
              <a:rPr lang="en-US" sz="2400" dirty="0" smtClean="0"/>
              <a:t>Students can check their status on the LOSFA Web site LA Award System</a:t>
            </a:r>
          </a:p>
          <a:p>
            <a:pPr lvl="1" eaLnBrk="1" hangingPunct="1">
              <a:spcBef>
                <a:spcPts val="0"/>
              </a:spcBef>
            </a:pPr>
            <a:r>
              <a:rPr lang="en-US" sz="2400" dirty="0" smtClean="0"/>
              <a:t>Students who have not received notification of their TOPS award eligibility by mid-July should contact LOSFA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sz="2800" b="1" dirty="0"/>
              <a:t>Tips To Make Sure Your </a:t>
            </a:r>
            <a:r>
              <a:rPr lang="en-US" sz="2800" b="1" dirty="0" smtClean="0"/>
              <a:t/>
            </a:r>
            <a:br>
              <a:rPr lang="en-US" sz="2800" b="1" dirty="0" smtClean="0"/>
            </a:br>
            <a:r>
              <a:rPr lang="en-US" sz="2800" b="1" dirty="0" smtClean="0"/>
              <a:t>TOPS </a:t>
            </a:r>
            <a:r>
              <a:rPr lang="en-US" sz="2800" b="1" dirty="0"/>
              <a:t>Processing Goes </a:t>
            </a:r>
            <a:r>
              <a:rPr lang="en-US" sz="2800" b="1" dirty="0" smtClean="0"/>
              <a:t>Smoothly</a:t>
            </a:r>
            <a:endParaRPr lang="en-US" sz="2800" dirty="0"/>
          </a:p>
        </p:txBody>
      </p:sp>
      <p:sp>
        <p:nvSpPr>
          <p:cNvPr id="3" name="Content Placeholder 2"/>
          <p:cNvSpPr>
            <a:spLocks noGrp="1"/>
          </p:cNvSpPr>
          <p:nvPr>
            <p:ph idx="1"/>
          </p:nvPr>
        </p:nvSpPr>
        <p:spPr>
          <a:xfrm>
            <a:off x="457200" y="2209800"/>
            <a:ext cx="8229600" cy="3916363"/>
          </a:xfrm>
        </p:spPr>
        <p:txBody>
          <a:bodyPr/>
          <a:lstStyle/>
          <a:p>
            <a:pPr lvl="0"/>
            <a:r>
              <a:rPr lang="en-US" sz="2800" dirty="0"/>
              <a:t>Make sure that you indicate your name the same on all documents (school records, ACT test registrations, FAFSA, college applications, etc.) If your name is John Alan Smith, Jr. don’t fill one application our as John A. Smith, Jr.; another as J.A. Smith, Jr., another as J. Alan Smith, etc. </a:t>
            </a:r>
            <a:r>
              <a:rPr lang="en-US" sz="2800" dirty="0" smtClean="0"/>
              <a:t>A good rule to follow is to use the same spelling and abbreviations as printed on your Social Security Card.</a:t>
            </a:r>
            <a:endParaRPr lang="en-US" sz="2800" dirty="0"/>
          </a:p>
        </p:txBody>
      </p:sp>
    </p:spTree>
    <p:extLst>
      <p:ext uri="{BB962C8B-B14F-4D97-AF65-F5344CB8AC3E}">
        <p14:creationId xmlns:p14="http://schemas.microsoft.com/office/powerpoint/2010/main" val="40213499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sz="2800" b="1" dirty="0"/>
              <a:t>Tips To Make Sure Your </a:t>
            </a:r>
            <a:br>
              <a:rPr lang="en-US" sz="2800" b="1" dirty="0"/>
            </a:br>
            <a:r>
              <a:rPr lang="en-US" sz="2800" b="1" dirty="0"/>
              <a:t>TOPS Processing Goes Smoothly</a:t>
            </a:r>
            <a:endParaRPr lang="en-US" sz="2800" dirty="0"/>
          </a:p>
        </p:txBody>
      </p:sp>
      <p:sp>
        <p:nvSpPr>
          <p:cNvPr id="3" name="Content Placeholder 2"/>
          <p:cNvSpPr>
            <a:spLocks noGrp="1"/>
          </p:cNvSpPr>
          <p:nvPr>
            <p:ph idx="1"/>
          </p:nvPr>
        </p:nvSpPr>
        <p:spPr>
          <a:xfrm>
            <a:off x="457200" y="2133600"/>
            <a:ext cx="8229600" cy="4191000"/>
          </a:xfrm>
        </p:spPr>
        <p:txBody>
          <a:bodyPr/>
          <a:lstStyle/>
          <a:p>
            <a:pPr lvl="0"/>
            <a:r>
              <a:rPr lang="en-US" sz="2800" dirty="0"/>
              <a:t>Make sure to include the ACT TOPS code of 1595 and/or the SAT TOPS code of 9019 on all ACT/SAT test registrations </a:t>
            </a:r>
          </a:p>
          <a:p>
            <a:pPr lvl="0"/>
            <a:r>
              <a:rPr lang="en-US" sz="2800" dirty="0"/>
              <a:t>Make certain that you list the same date of birth and home street address on all forms, documents, applications, etc. </a:t>
            </a:r>
          </a:p>
          <a:p>
            <a:r>
              <a:rPr lang="en-US" sz="2800" dirty="0"/>
              <a:t>Make certain that TOPS has a consent form signed by your parents allowing LOSFA to access your grade information. </a:t>
            </a:r>
          </a:p>
        </p:txBody>
      </p:sp>
    </p:spTree>
    <p:extLst>
      <p:ext uri="{BB962C8B-B14F-4D97-AF65-F5344CB8AC3E}">
        <p14:creationId xmlns:p14="http://schemas.microsoft.com/office/powerpoint/2010/main" val="1450944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a:t>Make sure that you are taking the correct required 19 units that comprise the TOPS Core Curriculum. </a:t>
            </a:r>
          </a:p>
          <a:p>
            <a:r>
              <a:rPr lang="en-US" sz="2800" dirty="0"/>
              <a:t> </a:t>
            </a:r>
            <a:r>
              <a:rPr lang="en-US" sz="2800" dirty="0" smtClean="0"/>
              <a:t>Make </a:t>
            </a:r>
            <a:r>
              <a:rPr lang="en-US" sz="2800" dirty="0"/>
              <a:t>sure that you are aware that your TOPS Award is based on your TOPS Core GPA…not your overall cumulative GPA. Also be aware that TOPS does not round GPA’s. A 2.49 cannot round to a 2.5.</a:t>
            </a:r>
          </a:p>
          <a:p>
            <a:r>
              <a:rPr lang="en-US" sz="2800" dirty="0"/>
              <a:t> </a:t>
            </a:r>
            <a:r>
              <a:rPr lang="en-US" sz="2800" dirty="0" smtClean="0"/>
              <a:t>Make </a:t>
            </a:r>
            <a:r>
              <a:rPr lang="en-US" sz="2800" dirty="0"/>
              <a:t>sure that your FAFSA application is signed by both the student and a parent before submission</a:t>
            </a:r>
          </a:p>
          <a:p>
            <a:endParaRPr lang="en-US" dirty="0"/>
          </a:p>
        </p:txBody>
      </p:sp>
      <p:sp>
        <p:nvSpPr>
          <p:cNvPr id="4" name="Title 1"/>
          <p:cNvSpPr>
            <a:spLocks noGrp="1"/>
          </p:cNvSpPr>
          <p:nvPr>
            <p:ph type="title"/>
          </p:nvPr>
        </p:nvSpPr>
        <p:spPr>
          <a:xfrm>
            <a:off x="457200" y="1143000"/>
            <a:ext cx="8229600" cy="990600"/>
          </a:xfrm>
        </p:spPr>
        <p:txBody>
          <a:bodyPr/>
          <a:lstStyle/>
          <a:p>
            <a:r>
              <a:rPr lang="en-US" sz="2800" b="1" dirty="0"/>
              <a:t>Tips To Make Sure Your </a:t>
            </a:r>
            <a:br>
              <a:rPr lang="en-US" sz="2800" b="1" dirty="0"/>
            </a:br>
            <a:r>
              <a:rPr lang="en-US" sz="2800" b="1" dirty="0"/>
              <a:t>TOPS Processing Goes Smoothly</a:t>
            </a:r>
            <a:endParaRPr lang="en-US" sz="2800" dirty="0"/>
          </a:p>
        </p:txBody>
      </p:sp>
    </p:spTree>
    <p:extLst>
      <p:ext uri="{BB962C8B-B14F-4D97-AF65-F5344CB8AC3E}">
        <p14:creationId xmlns:p14="http://schemas.microsoft.com/office/powerpoint/2010/main" val="24151162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637"/>
            <a:ext cx="8229600" cy="4068763"/>
          </a:xfrm>
        </p:spPr>
        <p:txBody>
          <a:bodyPr/>
          <a:lstStyle/>
          <a:p>
            <a:pPr lvl="0"/>
            <a:r>
              <a:rPr lang="en-US" sz="2800" dirty="0"/>
              <a:t>Make certain that the Email contact address you put on your FAFSA is the Email address to which you want your TOPS eligibility or ineligibility notices sent</a:t>
            </a:r>
          </a:p>
          <a:p>
            <a:r>
              <a:rPr lang="en-US" sz="2800" dirty="0"/>
              <a:t>If you take dual enrollment courses for college credit while in high school take them seriously. The grades you earn in dual enrollment courses will become part of your cumulative college GPA.</a:t>
            </a:r>
          </a:p>
        </p:txBody>
      </p:sp>
      <p:sp>
        <p:nvSpPr>
          <p:cNvPr id="4" name="Title 1"/>
          <p:cNvSpPr>
            <a:spLocks noGrp="1"/>
          </p:cNvSpPr>
          <p:nvPr>
            <p:ph type="title"/>
          </p:nvPr>
        </p:nvSpPr>
        <p:spPr>
          <a:xfrm>
            <a:off x="457200" y="1143000"/>
            <a:ext cx="8229600" cy="990600"/>
          </a:xfrm>
        </p:spPr>
        <p:txBody>
          <a:bodyPr/>
          <a:lstStyle/>
          <a:p>
            <a:r>
              <a:rPr lang="en-US" sz="2800" b="1" dirty="0"/>
              <a:t>Tips To Make Sure Your </a:t>
            </a:r>
            <a:br>
              <a:rPr lang="en-US" sz="2800" b="1" dirty="0"/>
            </a:br>
            <a:r>
              <a:rPr lang="en-US" sz="2800" b="1" dirty="0"/>
              <a:t>TOPS Processing Goes Smoothly</a:t>
            </a:r>
            <a:endParaRPr lang="en-US" sz="2800" dirty="0"/>
          </a:p>
        </p:txBody>
      </p:sp>
    </p:spTree>
    <p:extLst>
      <p:ext uri="{BB962C8B-B14F-4D97-AF65-F5344CB8AC3E}">
        <p14:creationId xmlns:p14="http://schemas.microsoft.com/office/powerpoint/2010/main" val="3038756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000" dirty="0"/>
              <a:t>Create a Louisiana Award System account after May 1 of your senior year to track initial TOPS eligibility and continuation eligibility throughout your postsecondary education.  Be aware that it may not contain any information until after both your FAFSA and your ACT score are received by LOSFA, and that it is unlikely to contain your TOPS Core GPA until after June 15.</a:t>
            </a:r>
          </a:p>
          <a:p>
            <a:r>
              <a:rPr lang="en-US" sz="2000" dirty="0" smtClean="0"/>
              <a:t>Make </a:t>
            </a:r>
            <a:r>
              <a:rPr lang="en-US" sz="2000" dirty="0"/>
              <a:t>certain that your Social Security number is the same on both your high school transcript and the FAFSA.  LOSFA will not see your SSN, since it will be encoded on entry into our system, but if they are different the system will not match your application with your transcript data.</a:t>
            </a:r>
          </a:p>
          <a:p>
            <a:endParaRPr lang="en-US" dirty="0"/>
          </a:p>
        </p:txBody>
      </p:sp>
      <p:sp>
        <p:nvSpPr>
          <p:cNvPr id="4" name="Title 1"/>
          <p:cNvSpPr>
            <a:spLocks noGrp="1"/>
          </p:cNvSpPr>
          <p:nvPr>
            <p:ph type="title"/>
          </p:nvPr>
        </p:nvSpPr>
        <p:spPr>
          <a:xfrm>
            <a:off x="457200" y="1143000"/>
            <a:ext cx="8229600" cy="990600"/>
          </a:xfrm>
        </p:spPr>
        <p:txBody>
          <a:bodyPr/>
          <a:lstStyle/>
          <a:p>
            <a:r>
              <a:rPr lang="en-US" sz="2800" b="1" dirty="0"/>
              <a:t>Tips To Make Sure Your </a:t>
            </a:r>
            <a:br>
              <a:rPr lang="en-US" sz="2800" b="1" dirty="0"/>
            </a:br>
            <a:r>
              <a:rPr lang="en-US" sz="2800" b="1" dirty="0"/>
              <a:t>TOPS Processing Goes Smoothly</a:t>
            </a:r>
            <a:endParaRPr lang="en-US" sz="2800" dirty="0"/>
          </a:p>
        </p:txBody>
      </p:sp>
    </p:spTree>
    <p:extLst>
      <p:ext uri="{BB962C8B-B14F-4D97-AF65-F5344CB8AC3E}">
        <p14:creationId xmlns:p14="http://schemas.microsoft.com/office/powerpoint/2010/main" val="428069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Financial Need</a:t>
            </a:r>
          </a:p>
        </p:txBody>
      </p:sp>
      <p:sp>
        <p:nvSpPr>
          <p:cNvPr id="10243" name="Rectangle 3"/>
          <p:cNvSpPr>
            <a:spLocks noGrp="1" noChangeArrowheads="1"/>
          </p:cNvSpPr>
          <p:nvPr>
            <p:ph idx="1"/>
          </p:nvPr>
        </p:nvSpPr>
        <p:spPr/>
        <p:txBody>
          <a:bodyPr/>
          <a:lstStyle/>
          <a:p>
            <a:pPr eaLnBrk="1" hangingPunct="1">
              <a:lnSpc>
                <a:spcPct val="90000"/>
              </a:lnSpc>
            </a:pPr>
            <a:r>
              <a:rPr lang="en-US" dirty="0" smtClean="0"/>
              <a:t>Expected Family Contribution (EFC)</a:t>
            </a:r>
          </a:p>
          <a:p>
            <a:pPr lvl="1" algn="just" eaLnBrk="1" hangingPunct="1">
              <a:lnSpc>
                <a:spcPct val="90000"/>
              </a:lnSpc>
            </a:pPr>
            <a:r>
              <a:rPr lang="en-US" dirty="0" smtClean="0">
                <a:cs typeface="Times New Roman" charset="0"/>
              </a:rPr>
              <a:t>Income</a:t>
            </a:r>
          </a:p>
          <a:p>
            <a:pPr lvl="1" algn="just" eaLnBrk="1" hangingPunct="1">
              <a:lnSpc>
                <a:spcPct val="90000"/>
              </a:lnSpc>
            </a:pPr>
            <a:r>
              <a:rPr lang="en-US" dirty="0" smtClean="0">
                <a:cs typeface="Times New Roman" charset="0"/>
              </a:rPr>
              <a:t>Assets (excluding the family home)</a:t>
            </a:r>
          </a:p>
          <a:p>
            <a:pPr lvl="1" algn="just" eaLnBrk="1" hangingPunct="1">
              <a:lnSpc>
                <a:spcPct val="90000"/>
              </a:lnSpc>
            </a:pPr>
            <a:r>
              <a:rPr lang="en-US" dirty="0" smtClean="0">
                <a:cs typeface="Times New Roman" charset="0"/>
              </a:rPr>
              <a:t>Family size</a:t>
            </a:r>
          </a:p>
          <a:p>
            <a:pPr lvl="1" eaLnBrk="1" hangingPunct="1">
              <a:lnSpc>
                <a:spcPct val="90000"/>
              </a:lnSpc>
            </a:pPr>
            <a:r>
              <a:rPr lang="en-US" dirty="0" smtClean="0">
                <a:cs typeface="Times New Roman" charset="0"/>
              </a:rPr>
              <a:t>Number of family members attending college (excluding parents)</a:t>
            </a:r>
          </a:p>
          <a:p>
            <a:pPr lvl="1" algn="just" eaLnBrk="1" hangingPunct="1">
              <a:lnSpc>
                <a:spcPct val="90000"/>
              </a:lnSpc>
            </a:pPr>
            <a:r>
              <a:rPr lang="en-US" dirty="0" smtClean="0">
                <a:cs typeface="Times New Roman" charset="0"/>
              </a:rPr>
              <a:t>Age of parents</a:t>
            </a:r>
            <a:endParaRPr lang="en-US" dirty="0" smtClean="0"/>
          </a:p>
        </p:txBody>
      </p:sp>
    </p:spTree>
    <p:extLst>
      <p:ext uri="{BB962C8B-B14F-4D97-AF65-F5344CB8AC3E}">
        <p14:creationId xmlns:p14="http://schemas.microsoft.com/office/powerpoint/2010/main" val="18593454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smtClean="0"/>
              <a:t>TOPS Processing Cycle</a:t>
            </a:r>
          </a:p>
        </p:txBody>
      </p:sp>
      <p:sp>
        <p:nvSpPr>
          <p:cNvPr id="52227" name="Content Placeholder 2"/>
          <p:cNvSpPr>
            <a:spLocks noGrp="1"/>
          </p:cNvSpPr>
          <p:nvPr>
            <p:ph idx="1"/>
          </p:nvPr>
        </p:nvSpPr>
        <p:spPr/>
        <p:txBody>
          <a:bodyPr>
            <a:normAutofit/>
          </a:bodyPr>
          <a:lstStyle/>
          <a:p>
            <a:pPr>
              <a:spcBef>
                <a:spcPts val="0"/>
              </a:spcBef>
            </a:pPr>
            <a:r>
              <a:rPr lang="en-US" dirty="0" smtClean="0"/>
              <a:t>A Master Roster of TOPS eligible students is available for La. institutions to download from LOSFA each Monday</a:t>
            </a:r>
          </a:p>
          <a:p>
            <a:pPr>
              <a:spcBef>
                <a:spcPts val="0"/>
              </a:spcBef>
            </a:pPr>
            <a:r>
              <a:rPr lang="en-US" dirty="0" smtClean="0"/>
              <a:t>Institutions electronically bill LOSFA for the TOPS Awards of eligible students who are enrolled full-time as of the fifteenth class day of the semester or ninth day of the quarter</a:t>
            </a:r>
          </a:p>
          <a:p>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dirty="0" smtClean="0"/>
              <a:t>Award Acceptance</a:t>
            </a:r>
          </a:p>
        </p:txBody>
      </p:sp>
      <p:sp>
        <p:nvSpPr>
          <p:cNvPr id="53251" name="Rectangle 3"/>
          <p:cNvSpPr>
            <a:spLocks noGrp="1" noChangeArrowheads="1"/>
          </p:cNvSpPr>
          <p:nvPr>
            <p:ph idx="1"/>
          </p:nvPr>
        </p:nvSpPr>
        <p:spPr/>
        <p:txBody>
          <a:bodyPr/>
          <a:lstStyle/>
          <a:p>
            <a:pPr eaLnBrk="1" hangingPunct="1"/>
            <a:r>
              <a:rPr lang="en-US" dirty="0" smtClean="0"/>
              <a:t>Must enter an eligible institution as a full-time student by the fall semester following the first anniversary of high school graduation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dirty="0" smtClean="0"/>
              <a:t>Award Acceptance</a:t>
            </a:r>
            <a:br>
              <a:rPr lang="en-US" dirty="0" smtClean="0"/>
            </a:br>
            <a:r>
              <a:rPr lang="en-US" sz="3200" dirty="0" smtClean="0"/>
              <a:t>Returning Out-of-State Students</a:t>
            </a:r>
          </a:p>
        </p:txBody>
      </p:sp>
      <p:sp>
        <p:nvSpPr>
          <p:cNvPr id="54275" name="Rectangle 3"/>
          <p:cNvSpPr>
            <a:spLocks noGrp="1" noChangeArrowheads="1"/>
          </p:cNvSpPr>
          <p:nvPr>
            <p:ph idx="1"/>
          </p:nvPr>
        </p:nvSpPr>
        <p:spPr>
          <a:xfrm>
            <a:off x="609600" y="2255837"/>
            <a:ext cx="8229600" cy="4068763"/>
          </a:xfrm>
        </p:spPr>
        <p:txBody>
          <a:bodyPr>
            <a:noAutofit/>
          </a:bodyPr>
          <a:lstStyle/>
          <a:p>
            <a:pPr eaLnBrk="1" hangingPunct="1">
              <a:lnSpc>
                <a:spcPct val="120000"/>
              </a:lnSpc>
              <a:spcBef>
                <a:spcPts val="0"/>
              </a:spcBef>
            </a:pPr>
            <a:r>
              <a:rPr lang="en-US" sz="2400" dirty="0" smtClean="0"/>
              <a:t>Any TOPS eligible student who enrolls in an out-of-state institution may return to Louisiana and accept their TOPS award</a:t>
            </a:r>
          </a:p>
          <a:p>
            <a:pPr eaLnBrk="1" hangingPunct="1">
              <a:lnSpc>
                <a:spcPct val="120000"/>
              </a:lnSpc>
              <a:spcBef>
                <a:spcPts val="0"/>
              </a:spcBef>
            </a:pPr>
            <a:r>
              <a:rPr lang="en-US" sz="2400" dirty="0" smtClean="0"/>
              <a:t>All Returning Out-of-State Students must meet the following:</a:t>
            </a:r>
          </a:p>
          <a:p>
            <a:pPr lvl="1" eaLnBrk="1" hangingPunct="1">
              <a:lnSpc>
                <a:spcPct val="120000"/>
              </a:lnSpc>
              <a:spcBef>
                <a:spcPts val="0"/>
              </a:spcBef>
            </a:pPr>
            <a:r>
              <a:rPr lang="en-US" sz="2000" dirty="0" smtClean="0"/>
              <a:t>Must have met all TOPS continuation requirements that would have applied had the student been enrolled in an eligible in-state institution</a:t>
            </a:r>
          </a:p>
          <a:p>
            <a:pPr lvl="1" eaLnBrk="1" hangingPunct="1">
              <a:lnSpc>
                <a:spcPct val="120000"/>
              </a:lnSpc>
              <a:spcBef>
                <a:spcPts val="0"/>
              </a:spcBef>
            </a:pPr>
            <a:r>
              <a:rPr lang="en-US" sz="2000" dirty="0" smtClean="0"/>
              <a:t>Must apply for award reinstatement by July 1 following the academic year in which the student returns to Louisiana</a:t>
            </a:r>
          </a:p>
          <a:p>
            <a:pPr lvl="1" eaLnBrk="1" hangingPunct="1">
              <a:lnSpc>
                <a:spcPct val="120000"/>
              </a:lnSpc>
              <a:spcBef>
                <a:spcPts val="0"/>
              </a:spcBef>
            </a:pPr>
            <a:r>
              <a:rPr lang="en-US" sz="2000" dirty="0" smtClean="0"/>
              <a:t>TOPS eligibility will be reduced by the number of semesters attended out-of-state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smtClean="0"/>
              <a:t>TOPS Retention Requirements</a:t>
            </a:r>
          </a:p>
        </p:txBody>
      </p:sp>
      <p:sp>
        <p:nvSpPr>
          <p:cNvPr id="57347" name="Rectangle 3"/>
          <p:cNvSpPr>
            <a:spLocks noGrp="1" noChangeArrowheads="1"/>
          </p:cNvSpPr>
          <p:nvPr>
            <p:ph idx="1"/>
          </p:nvPr>
        </p:nvSpPr>
        <p:spPr/>
        <p:txBody>
          <a:bodyPr/>
          <a:lstStyle/>
          <a:p>
            <a:pPr eaLnBrk="1" hangingPunct="1">
              <a:spcBef>
                <a:spcPts val="0"/>
              </a:spcBef>
            </a:pPr>
            <a:r>
              <a:rPr lang="en-US" dirty="0" smtClean="0"/>
              <a:t>Should apply annually by July 1</a:t>
            </a:r>
            <a:r>
              <a:rPr lang="en-US" baseline="30000" dirty="0" smtClean="0"/>
              <a:t>st</a:t>
            </a:r>
            <a:r>
              <a:rPr lang="en-US" dirty="0" smtClean="0"/>
              <a:t> by completing the Renewal FAFSA</a:t>
            </a:r>
          </a:p>
          <a:p>
            <a:pPr eaLnBrk="1" hangingPunct="1">
              <a:spcBef>
                <a:spcPts val="0"/>
              </a:spcBef>
            </a:pPr>
            <a:r>
              <a:rPr lang="en-US" dirty="0" smtClean="0"/>
              <a:t>Must be continuously enrolled on a full-time basis during the academic year</a:t>
            </a:r>
          </a:p>
          <a:p>
            <a:pPr lvl="1" eaLnBrk="1" hangingPunct="1">
              <a:spcBef>
                <a:spcPts val="0"/>
              </a:spcBef>
            </a:pPr>
            <a:r>
              <a:rPr lang="en-US" dirty="0" smtClean="0"/>
              <a:t>A student is considered full-time for the semester if they are carrying full-time hours as of the 15</a:t>
            </a:r>
            <a:r>
              <a:rPr lang="en-US" baseline="30000" dirty="0" smtClean="0"/>
              <a:t>th</a:t>
            </a:r>
            <a:r>
              <a:rPr lang="en-US" dirty="0" smtClean="0"/>
              <a:t> class day of the semester or 9</a:t>
            </a:r>
            <a:r>
              <a:rPr lang="en-US" baseline="30000" dirty="0" smtClean="0"/>
              <a:t>th</a:t>
            </a:r>
            <a:r>
              <a:rPr lang="en-US" dirty="0" smtClean="0"/>
              <a:t> day of the quarter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dirty="0" smtClean="0"/>
              <a:t>TOPS Retention Requirements: </a:t>
            </a:r>
            <a:br>
              <a:rPr lang="en-US" dirty="0" smtClean="0"/>
            </a:br>
            <a:r>
              <a:rPr lang="en-US" sz="3600" dirty="0" smtClean="0"/>
              <a:t>GPA</a:t>
            </a:r>
          </a:p>
        </p:txBody>
      </p:sp>
      <p:sp>
        <p:nvSpPr>
          <p:cNvPr id="60419" name="Rectangle 3"/>
          <p:cNvSpPr>
            <a:spLocks noGrp="1" noChangeArrowheads="1"/>
          </p:cNvSpPr>
          <p:nvPr>
            <p:ph idx="1"/>
          </p:nvPr>
        </p:nvSpPr>
        <p:spPr>
          <a:xfrm>
            <a:off x="457200" y="2332037"/>
            <a:ext cx="8229600" cy="4068763"/>
          </a:xfrm>
        </p:spPr>
        <p:txBody>
          <a:bodyPr>
            <a:noAutofit/>
          </a:bodyPr>
          <a:lstStyle/>
          <a:p>
            <a:pPr eaLnBrk="1" hangingPunct="1">
              <a:spcBef>
                <a:spcPts val="0"/>
              </a:spcBef>
            </a:pPr>
            <a:r>
              <a:rPr lang="en-US" dirty="0" smtClean="0"/>
              <a:t>At the end of each academic year, the following cumulative college GPA must be maintained:</a:t>
            </a:r>
          </a:p>
          <a:p>
            <a:pPr lvl="1" eaLnBrk="1" hangingPunct="1">
              <a:spcBef>
                <a:spcPts val="0"/>
              </a:spcBef>
            </a:pPr>
            <a:r>
              <a:rPr lang="en-US" dirty="0" smtClean="0"/>
              <a:t>Opportunity Award</a:t>
            </a:r>
          </a:p>
          <a:p>
            <a:pPr lvl="2" eaLnBrk="1" hangingPunct="1">
              <a:spcBef>
                <a:spcPts val="0"/>
              </a:spcBef>
            </a:pPr>
            <a:r>
              <a:rPr lang="en-US" dirty="0" smtClean="0"/>
              <a:t>2.30 first academic year</a:t>
            </a:r>
          </a:p>
          <a:p>
            <a:pPr lvl="2" eaLnBrk="1" hangingPunct="1">
              <a:spcBef>
                <a:spcPts val="0"/>
              </a:spcBef>
            </a:pPr>
            <a:r>
              <a:rPr lang="en-US" dirty="0" smtClean="0"/>
              <a:t>2.50 all subsequent academic years</a:t>
            </a:r>
          </a:p>
          <a:p>
            <a:pPr lvl="2" eaLnBrk="1" hangingPunct="1">
              <a:spcBef>
                <a:spcPts val="0"/>
              </a:spcBef>
            </a:pPr>
            <a:r>
              <a:rPr lang="en-US" dirty="0" smtClean="0"/>
              <a:t>Opportunity award recipients who fail to maintain the retention GPA will be suspended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dirty="0" smtClean="0"/>
              <a:t>TOPS Retention Requirements: </a:t>
            </a:r>
            <a:br>
              <a:rPr lang="en-US" dirty="0" smtClean="0"/>
            </a:br>
            <a:r>
              <a:rPr lang="en-US" sz="3600" dirty="0" smtClean="0"/>
              <a:t>GPA</a:t>
            </a:r>
          </a:p>
        </p:txBody>
      </p:sp>
      <p:sp>
        <p:nvSpPr>
          <p:cNvPr id="60419" name="Rectangle 3"/>
          <p:cNvSpPr>
            <a:spLocks noGrp="1" noChangeArrowheads="1"/>
          </p:cNvSpPr>
          <p:nvPr>
            <p:ph idx="1"/>
          </p:nvPr>
        </p:nvSpPr>
        <p:spPr>
          <a:xfrm>
            <a:off x="457200" y="2362200"/>
            <a:ext cx="8229600" cy="3124200"/>
          </a:xfrm>
        </p:spPr>
        <p:txBody>
          <a:bodyPr>
            <a:noAutofit/>
          </a:bodyPr>
          <a:lstStyle/>
          <a:p>
            <a:pPr lvl="1" eaLnBrk="1" hangingPunct="1">
              <a:spcBef>
                <a:spcPts val="0"/>
              </a:spcBef>
            </a:pPr>
            <a:r>
              <a:rPr lang="en-US" dirty="0" smtClean="0"/>
              <a:t>Performance and Honors Awards: 3.00</a:t>
            </a:r>
          </a:p>
          <a:p>
            <a:pPr lvl="2" eaLnBrk="1" hangingPunct="1">
              <a:spcBef>
                <a:spcPts val="0"/>
              </a:spcBef>
            </a:pPr>
            <a:r>
              <a:rPr lang="en-US" dirty="0" smtClean="0"/>
              <a:t>Performance or Honors award recipients who fail to maintain a 3.00 cumulative GPA will revert to the Opportunity award (Students will be funded only if they meet the Opportunity Award retention requirements)</a:t>
            </a:r>
          </a:p>
          <a:p>
            <a:pPr lvl="3" eaLnBrk="1" hangingPunct="1">
              <a:spcBef>
                <a:spcPts val="0"/>
              </a:spcBef>
            </a:pPr>
            <a:r>
              <a:rPr lang="en-US" dirty="0" smtClean="0"/>
              <a:t>Once the recipient reverts to the Opportunity award, the Performance or Honors award may not be reinstated</a:t>
            </a:r>
          </a:p>
        </p:txBody>
      </p:sp>
    </p:spTree>
    <p:extLst>
      <p:ext uri="{BB962C8B-B14F-4D97-AF65-F5344CB8AC3E}">
        <p14:creationId xmlns:p14="http://schemas.microsoft.com/office/powerpoint/2010/main" val="1601353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7"/>
          <p:cNvSpPr txBox="1">
            <a:spLocks noChangeArrowheads="1"/>
          </p:cNvSpPr>
          <p:nvPr/>
        </p:nvSpPr>
        <p:spPr bwMode="auto">
          <a:xfrm>
            <a:off x="1981200" y="990600"/>
            <a:ext cx="6858000" cy="1006475"/>
          </a:xfrm>
          <a:prstGeom prst="rect">
            <a:avLst/>
          </a:prstGeom>
          <a:noFill/>
          <a:ln w="9525">
            <a:noFill/>
            <a:miter lim="800000"/>
            <a:headEnd/>
            <a:tailEnd/>
          </a:ln>
        </p:spPr>
        <p:txBody>
          <a:bodyPr>
            <a:spAutoFit/>
          </a:bodyPr>
          <a:lstStyle/>
          <a:p>
            <a:pPr algn="ctr">
              <a:spcBef>
                <a:spcPct val="50000"/>
              </a:spcBef>
            </a:pPr>
            <a:endParaRPr lang="en-US" sz="6000" b="1">
              <a:solidFill>
                <a:srgbClr val="CC9900"/>
              </a:solidFill>
              <a:latin typeface="MardiGras" pitchFamily="2" charset="0"/>
            </a:endParaRPr>
          </a:p>
        </p:txBody>
      </p:sp>
      <p:sp>
        <p:nvSpPr>
          <p:cNvPr id="4099" name="Rectangle 10"/>
          <p:cNvSpPr>
            <a:spLocks noGrp="1" noChangeArrowheads="1"/>
          </p:cNvSpPr>
          <p:nvPr>
            <p:ph type="ctrTitle"/>
          </p:nvPr>
        </p:nvSpPr>
        <p:spPr>
          <a:xfrm>
            <a:off x="0" y="2130425"/>
            <a:ext cx="9144000" cy="1831975"/>
          </a:xfrm>
        </p:spPr>
        <p:txBody>
          <a:bodyPr/>
          <a:lstStyle/>
          <a:p>
            <a:pPr algn="ctr" eaLnBrk="1" hangingPunct="1"/>
            <a:r>
              <a:rPr lang="en-US" sz="9600" dirty="0" smtClean="0"/>
              <a:t>FAFSA</a:t>
            </a:r>
            <a:endParaRPr lang="en-US" sz="6000" dirty="0" smtClean="0"/>
          </a:p>
        </p:txBody>
      </p:sp>
    </p:spTree>
    <p:extLst>
      <p:ext uri="{BB962C8B-B14F-4D97-AF65-F5344CB8AC3E}">
        <p14:creationId xmlns:p14="http://schemas.microsoft.com/office/powerpoint/2010/main" val="32904908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1066800"/>
            <a:ext cx="8229600" cy="1143000"/>
          </a:xfrm>
        </p:spPr>
        <p:txBody>
          <a:bodyPr/>
          <a:lstStyle/>
          <a:p>
            <a:pPr eaLnBrk="1" hangingPunct="1"/>
            <a:r>
              <a:rPr lang="en-US" dirty="0" smtClean="0">
                <a:cs typeface="Arial" charset="0"/>
              </a:rPr>
              <a:t>FAFSA</a:t>
            </a:r>
          </a:p>
        </p:txBody>
      </p:sp>
      <p:sp>
        <p:nvSpPr>
          <p:cNvPr id="5123" name="Rectangle 3"/>
          <p:cNvSpPr>
            <a:spLocks noGrp="1" noChangeArrowheads="1"/>
          </p:cNvSpPr>
          <p:nvPr>
            <p:ph idx="1"/>
          </p:nvPr>
        </p:nvSpPr>
        <p:spPr>
          <a:xfrm>
            <a:off x="304800" y="1828800"/>
            <a:ext cx="8458200" cy="4038600"/>
          </a:xfrm>
        </p:spPr>
        <p:txBody>
          <a:bodyPr>
            <a:noAutofit/>
          </a:bodyPr>
          <a:lstStyle/>
          <a:p>
            <a:pPr eaLnBrk="1" hangingPunct="1">
              <a:spcBef>
                <a:spcPts val="600"/>
              </a:spcBef>
            </a:pPr>
            <a:r>
              <a:rPr lang="en-US" sz="2800" b="1" dirty="0" smtClean="0">
                <a:cs typeface="Arial" charset="0"/>
              </a:rPr>
              <a:t>The Free Application for Federal Student Aid (FAFSA) is the application for both federal and state aid programs.</a:t>
            </a:r>
          </a:p>
          <a:p>
            <a:pPr lvl="1" eaLnBrk="1" hangingPunct="1">
              <a:spcBef>
                <a:spcPts val="600"/>
              </a:spcBef>
            </a:pPr>
            <a:r>
              <a:rPr lang="en-US" sz="2400" b="1" dirty="0" smtClean="0">
                <a:cs typeface="Arial" charset="0"/>
              </a:rPr>
              <a:t>Be sure to fill out the FAFSA even if you don’t think you’ll qualify for need based aid.</a:t>
            </a:r>
            <a:endParaRPr lang="en-US" b="1" dirty="0" smtClean="0">
              <a:cs typeface="Arial" charset="0"/>
            </a:endParaRPr>
          </a:p>
          <a:p>
            <a:pPr eaLnBrk="1" hangingPunct="1">
              <a:spcBef>
                <a:spcPts val="600"/>
              </a:spcBef>
            </a:pPr>
            <a:r>
              <a:rPr lang="en-US" sz="2800" b="1" dirty="0" smtClean="0">
                <a:cs typeface="Arial" charset="0"/>
              </a:rPr>
              <a:t>The FAFSA is the only application needed for the TOPS scholarship.</a:t>
            </a:r>
            <a:endParaRPr lang="en-US" b="1" dirty="0" smtClean="0">
              <a:cs typeface="Arial" charset="0"/>
            </a:endParaRPr>
          </a:p>
          <a:p>
            <a:pPr eaLnBrk="1" hangingPunct="1">
              <a:spcBef>
                <a:spcPts val="600"/>
              </a:spcBef>
            </a:pPr>
            <a:r>
              <a:rPr lang="en-US" sz="2800" b="1" dirty="0" smtClean="0">
                <a:cs typeface="Arial" charset="0"/>
              </a:rPr>
              <a:t>You should never be asked to pay to fill out the FAFSA.  It is a FREE application.</a:t>
            </a:r>
          </a:p>
        </p:txBody>
      </p:sp>
    </p:spTree>
    <p:extLst>
      <p:ext uri="{BB962C8B-B14F-4D97-AF65-F5344CB8AC3E}">
        <p14:creationId xmlns:p14="http://schemas.microsoft.com/office/powerpoint/2010/main" val="20432469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295400"/>
            <a:ext cx="8458200" cy="609600"/>
          </a:xfrm>
        </p:spPr>
        <p:txBody>
          <a:bodyPr>
            <a:normAutofit fontScale="90000"/>
          </a:bodyPr>
          <a:lstStyle/>
          <a:p>
            <a:pPr eaLnBrk="1" hangingPunct="1"/>
            <a:r>
              <a:rPr lang="en-US" dirty="0" smtClean="0">
                <a:cs typeface="Arial" charset="0"/>
              </a:rPr>
              <a:t>FAFSA</a:t>
            </a:r>
          </a:p>
        </p:txBody>
      </p:sp>
      <p:sp>
        <p:nvSpPr>
          <p:cNvPr id="6147" name="Rectangle 3"/>
          <p:cNvSpPr>
            <a:spLocks noGrp="1" noChangeArrowheads="1"/>
          </p:cNvSpPr>
          <p:nvPr>
            <p:ph idx="1"/>
          </p:nvPr>
        </p:nvSpPr>
        <p:spPr>
          <a:xfrm>
            <a:off x="457200" y="2057400"/>
            <a:ext cx="8382000" cy="4267201"/>
          </a:xfrm>
        </p:spPr>
        <p:txBody>
          <a:bodyPr>
            <a:noAutofit/>
          </a:bodyPr>
          <a:lstStyle/>
          <a:p>
            <a:pPr eaLnBrk="1" hangingPunct="1">
              <a:spcBef>
                <a:spcPts val="600"/>
              </a:spcBef>
            </a:pPr>
            <a:r>
              <a:rPr lang="en-US" sz="2800" dirty="0" smtClean="0">
                <a:cs typeface="Arial" charset="0"/>
              </a:rPr>
              <a:t>The only financial aid directly determined from the FAFSA data is eligibility for the federal Pell Grant</a:t>
            </a:r>
          </a:p>
          <a:p>
            <a:pPr eaLnBrk="1" hangingPunct="1">
              <a:spcBef>
                <a:spcPts val="600"/>
              </a:spcBef>
            </a:pPr>
            <a:r>
              <a:rPr lang="en-US" sz="2800" dirty="0" smtClean="0">
                <a:cs typeface="Arial" charset="0"/>
              </a:rPr>
              <a:t>The primary purpose of the FAFSA is to establish the student’s Expected Family Contribution (EFC)</a:t>
            </a:r>
          </a:p>
          <a:p>
            <a:pPr lvl="1">
              <a:spcBef>
                <a:spcPts val="600"/>
              </a:spcBef>
            </a:pPr>
            <a:r>
              <a:rPr lang="en-US" sz="2400" dirty="0" smtClean="0">
                <a:cs typeface="Arial" charset="0"/>
              </a:rPr>
              <a:t> The EFC is used by the institution, in a process called packaging, to determine your eligibility for campus based aid programs including FSEOG, Go Grant, Federal Work Study, Perkins Loans and William D. Ford Direct Loans</a:t>
            </a:r>
          </a:p>
        </p:txBody>
      </p:sp>
    </p:spTree>
    <p:extLst>
      <p:ext uri="{BB962C8B-B14F-4D97-AF65-F5344CB8AC3E}">
        <p14:creationId xmlns:p14="http://schemas.microsoft.com/office/powerpoint/2010/main" val="22162022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1066800"/>
            <a:ext cx="8458200" cy="685800"/>
          </a:xfrm>
        </p:spPr>
        <p:txBody>
          <a:bodyPr/>
          <a:lstStyle/>
          <a:p>
            <a:pPr eaLnBrk="1" hangingPunct="1"/>
            <a:r>
              <a:rPr lang="en-US" dirty="0" smtClean="0">
                <a:cs typeface="Arial" charset="0"/>
              </a:rPr>
              <a:t>FAFSA Filing Methods</a:t>
            </a:r>
          </a:p>
        </p:txBody>
      </p:sp>
      <p:sp>
        <p:nvSpPr>
          <p:cNvPr id="7171" name="Rectangle 3"/>
          <p:cNvSpPr>
            <a:spLocks noGrp="1" noChangeArrowheads="1"/>
          </p:cNvSpPr>
          <p:nvPr>
            <p:ph idx="1"/>
          </p:nvPr>
        </p:nvSpPr>
        <p:spPr>
          <a:xfrm>
            <a:off x="304800" y="1828800"/>
            <a:ext cx="8458200" cy="4525963"/>
          </a:xfrm>
        </p:spPr>
        <p:txBody>
          <a:bodyPr>
            <a:noAutofit/>
          </a:bodyPr>
          <a:lstStyle/>
          <a:p>
            <a:pPr eaLnBrk="1" hangingPunct="1">
              <a:spcBef>
                <a:spcPts val="600"/>
              </a:spcBef>
            </a:pPr>
            <a:r>
              <a:rPr lang="en-US" sz="2800" dirty="0" smtClean="0">
                <a:cs typeface="Arial" charset="0"/>
              </a:rPr>
              <a:t>FAFSA On the Web: </a:t>
            </a:r>
            <a:r>
              <a:rPr lang="en-US" sz="2800" b="1" i="1" dirty="0" smtClean="0">
                <a:cs typeface="Arial" charset="0"/>
              </a:rPr>
              <a:t>www.fafsa.gov</a:t>
            </a:r>
          </a:p>
          <a:p>
            <a:pPr lvl="1" eaLnBrk="1" hangingPunct="1">
              <a:spcBef>
                <a:spcPts val="0"/>
              </a:spcBef>
            </a:pPr>
            <a:r>
              <a:rPr lang="en-US" sz="2400" dirty="0" smtClean="0">
                <a:cs typeface="Arial" charset="0"/>
              </a:rPr>
              <a:t>Faster processing</a:t>
            </a:r>
          </a:p>
          <a:p>
            <a:pPr lvl="1" eaLnBrk="1" hangingPunct="1">
              <a:spcBef>
                <a:spcPts val="0"/>
              </a:spcBef>
            </a:pPr>
            <a:r>
              <a:rPr lang="en-US" sz="2400" dirty="0" smtClean="0">
                <a:cs typeface="Arial" charset="0"/>
              </a:rPr>
              <a:t>“Skip logic” – students are only asked questions which apply to them</a:t>
            </a:r>
          </a:p>
          <a:p>
            <a:pPr lvl="1" eaLnBrk="1" hangingPunct="1">
              <a:spcBef>
                <a:spcPts val="0"/>
              </a:spcBef>
            </a:pPr>
            <a:r>
              <a:rPr lang="en-US" sz="2400" dirty="0" smtClean="0">
                <a:cs typeface="Arial" charset="0"/>
              </a:rPr>
              <a:t>Immediate EFC estimate</a:t>
            </a:r>
          </a:p>
          <a:p>
            <a:pPr lvl="1" eaLnBrk="1" hangingPunct="1">
              <a:spcBef>
                <a:spcPts val="0"/>
              </a:spcBef>
            </a:pPr>
            <a:r>
              <a:rPr lang="en-US" sz="2400" dirty="0" smtClean="0">
                <a:cs typeface="Arial" charset="0"/>
              </a:rPr>
              <a:t>Online receipt verification</a:t>
            </a:r>
          </a:p>
          <a:p>
            <a:pPr lvl="1" eaLnBrk="1" hangingPunct="1">
              <a:spcBef>
                <a:spcPts val="0"/>
              </a:spcBef>
            </a:pPr>
            <a:r>
              <a:rPr lang="en-US" sz="2400" dirty="0" smtClean="0">
                <a:cs typeface="Arial" charset="0"/>
              </a:rPr>
              <a:t>Live online help</a:t>
            </a:r>
            <a:endParaRPr lang="en-US" dirty="0" smtClean="0">
              <a:cs typeface="Arial" charset="0"/>
            </a:endParaRPr>
          </a:p>
          <a:p>
            <a:pPr eaLnBrk="1" hangingPunct="1">
              <a:spcBef>
                <a:spcPts val="600"/>
              </a:spcBef>
            </a:pPr>
            <a:r>
              <a:rPr lang="en-US" sz="2800" dirty="0" smtClean="0">
                <a:cs typeface="Arial" charset="0"/>
              </a:rPr>
              <a:t>Paper Application</a:t>
            </a:r>
          </a:p>
          <a:p>
            <a:pPr lvl="1" eaLnBrk="1" hangingPunct="1">
              <a:spcBef>
                <a:spcPts val="0"/>
              </a:spcBef>
            </a:pPr>
            <a:r>
              <a:rPr lang="en-US" sz="2400" dirty="0" smtClean="0">
                <a:cs typeface="Arial" charset="0"/>
              </a:rPr>
              <a:t>Available by calling the Federal Student Aid Information Center at 800-433-3243 or downloading from </a:t>
            </a:r>
            <a:r>
              <a:rPr lang="en-US" sz="2400" i="1" dirty="0" smtClean="0">
                <a:cs typeface="Arial" charset="0"/>
              </a:rPr>
              <a:t>www.fafsa.gov</a:t>
            </a:r>
            <a:r>
              <a:rPr lang="en-US" sz="2400" dirty="0" smtClean="0">
                <a:cs typeface="Arial" charset="0"/>
              </a:rPr>
              <a:t> </a:t>
            </a:r>
          </a:p>
        </p:txBody>
      </p:sp>
    </p:spTree>
    <p:extLst>
      <p:ext uri="{BB962C8B-B14F-4D97-AF65-F5344CB8AC3E}">
        <p14:creationId xmlns:p14="http://schemas.microsoft.com/office/powerpoint/2010/main" val="855901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dirty="0" smtClean="0"/>
              <a:t>Types of Financial Aid</a:t>
            </a:r>
          </a:p>
        </p:txBody>
      </p:sp>
      <p:sp>
        <p:nvSpPr>
          <p:cNvPr id="11267" name="Rectangle 3"/>
          <p:cNvSpPr>
            <a:spLocks noGrp="1" noChangeArrowheads="1"/>
          </p:cNvSpPr>
          <p:nvPr>
            <p:ph idx="1"/>
          </p:nvPr>
        </p:nvSpPr>
        <p:spPr/>
        <p:txBody>
          <a:bodyPr>
            <a:normAutofit lnSpcReduction="10000"/>
          </a:bodyPr>
          <a:lstStyle/>
          <a:p>
            <a:pPr eaLnBrk="1" hangingPunct="1"/>
            <a:r>
              <a:rPr lang="en-US" dirty="0" smtClean="0"/>
              <a:t>Scholarships</a:t>
            </a:r>
          </a:p>
          <a:p>
            <a:pPr lvl="1" eaLnBrk="1" hangingPunct="1"/>
            <a:r>
              <a:rPr lang="en-US" dirty="0" smtClean="0"/>
              <a:t>Gift Aid – Based on Merit</a:t>
            </a:r>
          </a:p>
          <a:p>
            <a:pPr eaLnBrk="1" hangingPunct="1"/>
            <a:r>
              <a:rPr lang="en-US" dirty="0" smtClean="0"/>
              <a:t>Grants</a:t>
            </a:r>
          </a:p>
          <a:p>
            <a:pPr lvl="1" eaLnBrk="1" hangingPunct="1"/>
            <a:r>
              <a:rPr lang="en-US" dirty="0" smtClean="0"/>
              <a:t>Gift Aid – Based on Need</a:t>
            </a:r>
          </a:p>
          <a:p>
            <a:pPr eaLnBrk="1" hangingPunct="1"/>
            <a:r>
              <a:rPr lang="en-US" dirty="0" smtClean="0"/>
              <a:t>Employment Opportunities</a:t>
            </a:r>
          </a:p>
          <a:p>
            <a:pPr lvl="1" eaLnBrk="1" hangingPunct="1"/>
            <a:r>
              <a:rPr lang="en-US" dirty="0" smtClean="0"/>
              <a:t>May be based on need</a:t>
            </a:r>
          </a:p>
          <a:p>
            <a:pPr eaLnBrk="1" hangingPunct="1"/>
            <a:r>
              <a:rPr lang="en-US" dirty="0" smtClean="0"/>
              <a:t>Loans</a:t>
            </a:r>
          </a:p>
          <a:p>
            <a:pPr lvl="1" eaLnBrk="1" hangingPunct="1"/>
            <a:r>
              <a:rPr lang="en-US" dirty="0" smtClean="0"/>
              <a:t>Must be repaid – may be based on need</a:t>
            </a:r>
          </a:p>
        </p:txBody>
      </p:sp>
    </p:spTree>
    <p:extLst>
      <p:ext uri="{BB962C8B-B14F-4D97-AF65-F5344CB8AC3E}">
        <p14:creationId xmlns:p14="http://schemas.microsoft.com/office/powerpoint/2010/main" val="19658786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43000"/>
            <a:ext cx="8229600" cy="1143000"/>
          </a:xfrm>
        </p:spPr>
        <p:txBody>
          <a:bodyPr/>
          <a:lstStyle/>
          <a:p>
            <a:pPr eaLnBrk="1" hangingPunct="1"/>
            <a:r>
              <a:rPr lang="en-US" dirty="0" smtClean="0">
                <a:cs typeface="Arial" charset="0"/>
              </a:rPr>
              <a:t>FAFSA: Student Information</a:t>
            </a:r>
          </a:p>
        </p:txBody>
      </p:sp>
      <p:sp>
        <p:nvSpPr>
          <p:cNvPr id="9219" name="Rectangle 3"/>
          <p:cNvSpPr>
            <a:spLocks noGrp="1" noChangeArrowheads="1"/>
          </p:cNvSpPr>
          <p:nvPr>
            <p:ph idx="1"/>
          </p:nvPr>
        </p:nvSpPr>
        <p:spPr>
          <a:xfrm>
            <a:off x="457200" y="2362200"/>
            <a:ext cx="8229600" cy="3886201"/>
          </a:xfrm>
        </p:spPr>
        <p:txBody>
          <a:bodyPr>
            <a:normAutofit/>
          </a:bodyPr>
          <a:lstStyle/>
          <a:p>
            <a:pPr eaLnBrk="1" hangingPunct="1">
              <a:spcBef>
                <a:spcPts val="600"/>
              </a:spcBef>
            </a:pPr>
            <a:r>
              <a:rPr lang="en-US" sz="2800" dirty="0" smtClean="0">
                <a:cs typeface="Arial" charset="0"/>
              </a:rPr>
              <a:t>Social Security Number</a:t>
            </a:r>
          </a:p>
          <a:p>
            <a:pPr eaLnBrk="1" hangingPunct="1">
              <a:spcBef>
                <a:spcPts val="600"/>
              </a:spcBef>
            </a:pPr>
            <a:r>
              <a:rPr lang="en-US" sz="2800" dirty="0" smtClean="0">
                <a:cs typeface="Arial" charset="0"/>
              </a:rPr>
              <a:t>State of Legal Residence</a:t>
            </a:r>
          </a:p>
          <a:p>
            <a:pPr eaLnBrk="1" hangingPunct="1">
              <a:spcBef>
                <a:spcPts val="600"/>
              </a:spcBef>
            </a:pPr>
            <a:r>
              <a:rPr lang="en-US" sz="2800" dirty="0" smtClean="0">
                <a:cs typeface="Arial" charset="0"/>
              </a:rPr>
              <a:t>Citizenship status</a:t>
            </a:r>
          </a:p>
          <a:p>
            <a:pPr eaLnBrk="1" hangingPunct="1">
              <a:spcBef>
                <a:spcPts val="600"/>
              </a:spcBef>
            </a:pPr>
            <a:r>
              <a:rPr lang="en-US" sz="2800" dirty="0" smtClean="0">
                <a:cs typeface="Arial" charset="0"/>
              </a:rPr>
              <a:t>Interest in Student Loans and Work-Study programs</a:t>
            </a:r>
          </a:p>
        </p:txBody>
      </p:sp>
    </p:spTree>
    <p:extLst>
      <p:ext uri="{BB962C8B-B14F-4D97-AF65-F5344CB8AC3E}">
        <p14:creationId xmlns:p14="http://schemas.microsoft.com/office/powerpoint/2010/main" val="2920660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457200" y="990600"/>
            <a:ext cx="8229600" cy="1143000"/>
          </a:xfrm>
        </p:spPr>
        <p:txBody>
          <a:bodyPr/>
          <a:lstStyle/>
          <a:p>
            <a:pPr eaLnBrk="1" hangingPunct="1"/>
            <a:r>
              <a:rPr lang="en-US" dirty="0" smtClean="0">
                <a:cs typeface="Arial" charset="0"/>
              </a:rPr>
              <a:t>FAFSA: Student Finances</a:t>
            </a:r>
          </a:p>
        </p:txBody>
      </p:sp>
      <p:sp>
        <p:nvSpPr>
          <p:cNvPr id="16387" name="Rectangle 1027"/>
          <p:cNvSpPr>
            <a:spLocks noGrp="1" noChangeArrowheads="1"/>
          </p:cNvSpPr>
          <p:nvPr>
            <p:ph idx="1"/>
          </p:nvPr>
        </p:nvSpPr>
        <p:spPr>
          <a:xfrm>
            <a:off x="457200" y="2286000"/>
            <a:ext cx="8229600" cy="3886201"/>
          </a:xfrm>
        </p:spPr>
        <p:txBody>
          <a:bodyPr/>
          <a:lstStyle/>
          <a:p>
            <a:pPr eaLnBrk="1" hangingPunct="1"/>
            <a:r>
              <a:rPr lang="en-US" dirty="0" smtClean="0">
                <a:cs typeface="Arial" charset="0"/>
              </a:rPr>
              <a:t>Records the student’s income, assets, and  types of federal benefits received</a:t>
            </a:r>
          </a:p>
          <a:p>
            <a:pPr lvl="4" eaLnBrk="1" hangingPunct="1"/>
            <a:endParaRPr lang="en-US" dirty="0" smtClean="0">
              <a:cs typeface="Arial" charset="0"/>
            </a:endParaRPr>
          </a:p>
          <a:p>
            <a:pPr eaLnBrk="1" hangingPunct="1">
              <a:buFont typeface="Wingdings 2" pitchFamily="18" charset="2"/>
              <a:buNone/>
            </a:pPr>
            <a:endParaRPr lang="en-US" dirty="0" smtClean="0">
              <a:cs typeface="Arial" charset="0"/>
            </a:endParaRPr>
          </a:p>
          <a:p>
            <a:pPr lvl="3" eaLnBrk="1" hangingPunct="1"/>
            <a:endParaRPr lang="en-US" dirty="0" smtClean="0">
              <a:cs typeface="Arial" charset="0"/>
            </a:endParaRPr>
          </a:p>
        </p:txBody>
      </p:sp>
    </p:spTree>
    <p:extLst>
      <p:ext uri="{BB962C8B-B14F-4D97-AF65-F5344CB8AC3E}">
        <p14:creationId xmlns:p14="http://schemas.microsoft.com/office/powerpoint/2010/main" val="20160531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219200"/>
            <a:ext cx="8458200" cy="685800"/>
          </a:xfrm>
        </p:spPr>
        <p:txBody>
          <a:bodyPr/>
          <a:lstStyle/>
          <a:p>
            <a:pPr eaLnBrk="1" hangingPunct="1"/>
            <a:r>
              <a:rPr lang="en-US" dirty="0" smtClean="0">
                <a:cs typeface="Arial" charset="0"/>
              </a:rPr>
              <a:t>FAFSA: Student Status</a:t>
            </a:r>
          </a:p>
        </p:txBody>
      </p:sp>
      <p:sp>
        <p:nvSpPr>
          <p:cNvPr id="10243" name="Rectangle 3"/>
          <p:cNvSpPr>
            <a:spLocks noGrp="1" noChangeArrowheads="1"/>
          </p:cNvSpPr>
          <p:nvPr>
            <p:ph idx="1"/>
          </p:nvPr>
        </p:nvSpPr>
        <p:spPr>
          <a:xfrm>
            <a:off x="457200" y="2133600"/>
            <a:ext cx="8229600" cy="4191000"/>
          </a:xfrm>
        </p:spPr>
        <p:txBody>
          <a:bodyPr>
            <a:normAutofit/>
          </a:bodyPr>
          <a:lstStyle/>
          <a:p>
            <a:pPr eaLnBrk="1" hangingPunct="1">
              <a:spcBef>
                <a:spcPts val="600"/>
              </a:spcBef>
            </a:pPr>
            <a:r>
              <a:rPr lang="en-US" dirty="0" smtClean="0">
                <a:cs typeface="Arial" charset="0"/>
              </a:rPr>
              <a:t>This section determines your dependency status</a:t>
            </a:r>
          </a:p>
          <a:p>
            <a:pPr eaLnBrk="1" hangingPunct="1">
              <a:spcBef>
                <a:spcPts val="600"/>
              </a:spcBef>
            </a:pPr>
            <a:r>
              <a:rPr lang="en-US" dirty="0" smtClean="0">
                <a:cs typeface="Arial" charset="0"/>
              </a:rPr>
              <a:t>The EFC of a dependent student is based on both your financial information and your parents’ financial information</a:t>
            </a:r>
          </a:p>
          <a:p>
            <a:pPr eaLnBrk="1" hangingPunct="1">
              <a:spcBef>
                <a:spcPts val="600"/>
              </a:spcBef>
            </a:pPr>
            <a:r>
              <a:rPr lang="en-US" dirty="0" smtClean="0">
                <a:cs typeface="Arial" charset="0"/>
              </a:rPr>
              <a:t>The EFC of an independent student is based on your (and your spouse’s) financial information</a:t>
            </a:r>
          </a:p>
        </p:txBody>
      </p:sp>
    </p:spTree>
    <p:extLst>
      <p:ext uri="{BB962C8B-B14F-4D97-AF65-F5344CB8AC3E}">
        <p14:creationId xmlns:p14="http://schemas.microsoft.com/office/powerpoint/2010/main" val="14584314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1143000"/>
            <a:ext cx="8458200" cy="609600"/>
          </a:xfrm>
        </p:spPr>
        <p:txBody>
          <a:bodyPr>
            <a:normAutofit fontScale="90000"/>
          </a:bodyPr>
          <a:lstStyle/>
          <a:p>
            <a:pPr eaLnBrk="1" hangingPunct="1"/>
            <a:r>
              <a:rPr lang="en-US" dirty="0" smtClean="0">
                <a:cs typeface="Arial" charset="0"/>
              </a:rPr>
              <a:t>FAFSA: Student Status</a:t>
            </a:r>
          </a:p>
        </p:txBody>
      </p:sp>
      <p:sp>
        <p:nvSpPr>
          <p:cNvPr id="11267" name="Rectangle 3"/>
          <p:cNvSpPr>
            <a:spLocks noGrp="1" noChangeArrowheads="1"/>
          </p:cNvSpPr>
          <p:nvPr>
            <p:ph idx="1"/>
          </p:nvPr>
        </p:nvSpPr>
        <p:spPr>
          <a:xfrm>
            <a:off x="457200" y="1905000"/>
            <a:ext cx="8229600" cy="4267200"/>
          </a:xfrm>
        </p:spPr>
        <p:txBody>
          <a:bodyPr>
            <a:noAutofit/>
          </a:bodyPr>
          <a:lstStyle/>
          <a:p>
            <a:pPr eaLnBrk="1" hangingPunct="1">
              <a:spcBef>
                <a:spcPts val="600"/>
              </a:spcBef>
            </a:pPr>
            <a:r>
              <a:rPr lang="en-US" sz="2800" dirty="0" smtClean="0">
                <a:cs typeface="Arial" charset="0"/>
              </a:rPr>
              <a:t>To be considered an independent student, you must be able to answer yes to one of the following questions:</a:t>
            </a:r>
          </a:p>
          <a:p>
            <a:pPr lvl="1" eaLnBrk="1" hangingPunct="1">
              <a:spcBef>
                <a:spcPts val="600"/>
              </a:spcBef>
            </a:pPr>
            <a:r>
              <a:rPr lang="en-US" sz="2400" dirty="0" smtClean="0">
                <a:cs typeface="Arial" charset="0"/>
              </a:rPr>
              <a:t>Were you born before January 1, 1993?</a:t>
            </a:r>
          </a:p>
          <a:p>
            <a:pPr lvl="1" eaLnBrk="1" hangingPunct="1">
              <a:spcBef>
                <a:spcPts val="600"/>
              </a:spcBef>
            </a:pPr>
            <a:r>
              <a:rPr lang="en-US" sz="2400" dirty="0" smtClean="0">
                <a:cs typeface="Arial" charset="0"/>
              </a:rPr>
              <a:t>As of today, are you married?</a:t>
            </a:r>
          </a:p>
          <a:p>
            <a:pPr lvl="1" eaLnBrk="1" hangingPunct="1">
              <a:spcBef>
                <a:spcPts val="600"/>
              </a:spcBef>
            </a:pPr>
            <a:r>
              <a:rPr lang="en-US" sz="2400" dirty="0" smtClean="0">
                <a:cs typeface="Arial" charset="0"/>
              </a:rPr>
              <a:t>At the beginning of the 2016-2017 school year, will you be working on a masters or doctorate program?</a:t>
            </a:r>
          </a:p>
          <a:p>
            <a:pPr lvl="1" eaLnBrk="1" hangingPunct="1">
              <a:spcBef>
                <a:spcPts val="600"/>
              </a:spcBef>
            </a:pPr>
            <a:r>
              <a:rPr lang="en-US" sz="2400" dirty="0" smtClean="0">
                <a:cs typeface="Arial" charset="0"/>
              </a:rPr>
              <a:t>Are you currently serving on active duty in the U.S. Armed Forces for purposes other than training?</a:t>
            </a:r>
          </a:p>
          <a:p>
            <a:pPr lvl="1" eaLnBrk="1" hangingPunct="1">
              <a:spcBef>
                <a:spcPts val="600"/>
              </a:spcBef>
            </a:pPr>
            <a:r>
              <a:rPr lang="en-US" sz="2400" dirty="0" smtClean="0">
                <a:cs typeface="Arial" charset="0"/>
              </a:rPr>
              <a:t>Are you a veteran of the U.S. Armed Forces?</a:t>
            </a:r>
          </a:p>
        </p:txBody>
      </p:sp>
    </p:spTree>
    <p:extLst>
      <p:ext uri="{BB962C8B-B14F-4D97-AF65-F5344CB8AC3E}">
        <p14:creationId xmlns:p14="http://schemas.microsoft.com/office/powerpoint/2010/main" val="42465044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219200"/>
            <a:ext cx="8458200" cy="609600"/>
          </a:xfrm>
        </p:spPr>
        <p:txBody>
          <a:bodyPr>
            <a:normAutofit fontScale="90000"/>
          </a:bodyPr>
          <a:lstStyle/>
          <a:p>
            <a:pPr eaLnBrk="1" hangingPunct="1"/>
            <a:r>
              <a:rPr lang="en-US" dirty="0" smtClean="0">
                <a:cs typeface="Arial" charset="0"/>
              </a:rPr>
              <a:t>FAFSA: Student Status</a:t>
            </a:r>
          </a:p>
        </p:txBody>
      </p:sp>
      <p:sp>
        <p:nvSpPr>
          <p:cNvPr id="12291" name="Rectangle 3"/>
          <p:cNvSpPr>
            <a:spLocks noGrp="1" noChangeArrowheads="1"/>
          </p:cNvSpPr>
          <p:nvPr>
            <p:ph idx="1"/>
          </p:nvPr>
        </p:nvSpPr>
        <p:spPr>
          <a:xfrm>
            <a:off x="457200" y="2133600"/>
            <a:ext cx="8229600" cy="4038600"/>
          </a:xfrm>
        </p:spPr>
        <p:txBody>
          <a:bodyPr>
            <a:noAutofit/>
          </a:bodyPr>
          <a:lstStyle/>
          <a:p>
            <a:pPr lvl="1" eaLnBrk="1" hangingPunct="1">
              <a:spcBef>
                <a:spcPts val="600"/>
              </a:spcBef>
            </a:pPr>
            <a:r>
              <a:rPr lang="en-US" sz="2400" dirty="0" smtClean="0">
                <a:cs typeface="Arial" charset="0"/>
              </a:rPr>
              <a:t>Do you have children who will receive more than half of their support from you between July 1, 2016 and June 30, 2017?</a:t>
            </a:r>
          </a:p>
          <a:p>
            <a:pPr lvl="1" eaLnBrk="1" hangingPunct="1">
              <a:spcBef>
                <a:spcPts val="600"/>
              </a:spcBef>
            </a:pPr>
            <a:r>
              <a:rPr lang="en-US" sz="2400" dirty="0" smtClean="0">
                <a:cs typeface="Arial" charset="0"/>
              </a:rPr>
              <a:t>Do you have dependents (other than your spouse/child) who will live with you and receive more than half of their support from you now and through June 30, 2017?</a:t>
            </a:r>
          </a:p>
          <a:p>
            <a:pPr lvl="1" eaLnBrk="1" hangingPunct="1">
              <a:spcBef>
                <a:spcPts val="600"/>
              </a:spcBef>
            </a:pPr>
            <a:r>
              <a:rPr lang="en-US" sz="2400" dirty="0" smtClean="0">
                <a:cs typeface="Arial" charset="0"/>
              </a:rPr>
              <a:t>At any time since you turned age 13, were both of your parents deceased, were you in foster care, or were you a dependent or ward of the court?</a:t>
            </a:r>
          </a:p>
        </p:txBody>
      </p:sp>
    </p:spTree>
    <p:extLst>
      <p:ext uri="{BB962C8B-B14F-4D97-AF65-F5344CB8AC3E}">
        <p14:creationId xmlns:p14="http://schemas.microsoft.com/office/powerpoint/2010/main" val="34472739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990600"/>
            <a:ext cx="8229600" cy="914400"/>
          </a:xfrm>
        </p:spPr>
        <p:txBody>
          <a:bodyPr>
            <a:normAutofit fontScale="90000"/>
          </a:bodyPr>
          <a:lstStyle/>
          <a:p>
            <a:pPr eaLnBrk="1" hangingPunct="1"/>
            <a:r>
              <a:rPr lang="en-US" dirty="0" smtClean="0">
                <a:cs typeface="Arial" charset="0"/>
              </a:rPr>
              <a:t>FAFSA: Student Status </a:t>
            </a:r>
            <a:br>
              <a:rPr lang="en-US" dirty="0" smtClean="0">
                <a:cs typeface="Arial" charset="0"/>
              </a:rPr>
            </a:br>
            <a:r>
              <a:rPr lang="en-US" dirty="0" smtClean="0">
                <a:cs typeface="Arial" charset="0"/>
              </a:rPr>
              <a:t>Special Circumstances</a:t>
            </a:r>
          </a:p>
        </p:txBody>
      </p:sp>
      <p:sp>
        <p:nvSpPr>
          <p:cNvPr id="13315" name="Rectangle 3"/>
          <p:cNvSpPr>
            <a:spLocks noGrp="1" noChangeArrowheads="1"/>
          </p:cNvSpPr>
          <p:nvPr>
            <p:ph idx="1"/>
          </p:nvPr>
        </p:nvSpPr>
        <p:spPr>
          <a:xfrm>
            <a:off x="533400" y="2286000"/>
            <a:ext cx="8229600" cy="3886200"/>
          </a:xfrm>
        </p:spPr>
        <p:txBody>
          <a:bodyPr>
            <a:noAutofit/>
          </a:bodyPr>
          <a:lstStyle/>
          <a:p>
            <a:pPr lvl="1" eaLnBrk="1" hangingPunct="1">
              <a:spcBef>
                <a:spcPts val="600"/>
              </a:spcBef>
            </a:pPr>
            <a:r>
              <a:rPr lang="en-US" sz="2400" dirty="0" smtClean="0">
                <a:cs typeface="Arial" charset="0"/>
              </a:rPr>
              <a:t>Are you or were you an emancipated minor as determined by a court in your state of legal residence?</a:t>
            </a:r>
          </a:p>
          <a:p>
            <a:pPr lvl="1" eaLnBrk="1" hangingPunct="1">
              <a:spcBef>
                <a:spcPts val="600"/>
              </a:spcBef>
            </a:pPr>
            <a:r>
              <a:rPr lang="en-US" sz="2400" dirty="0" smtClean="0">
                <a:cs typeface="Arial" charset="0"/>
              </a:rPr>
              <a:t>Are you or were you in legal guardianship as determined by a court in your state of legal residence?</a:t>
            </a:r>
          </a:p>
          <a:p>
            <a:pPr lvl="1" eaLnBrk="1" hangingPunct="1">
              <a:spcBef>
                <a:spcPts val="600"/>
              </a:spcBef>
            </a:pPr>
            <a:r>
              <a:rPr lang="en-US" sz="2400" dirty="0" smtClean="0">
                <a:cs typeface="Arial" charset="0"/>
              </a:rPr>
              <a:t>At any time on or after July 1, 2015, were you determined by certain governmental agencies to be an unaccompanied youth who was homeless?</a:t>
            </a:r>
          </a:p>
        </p:txBody>
      </p:sp>
    </p:spTree>
    <p:extLst>
      <p:ext uri="{BB962C8B-B14F-4D97-AF65-F5344CB8AC3E}">
        <p14:creationId xmlns:p14="http://schemas.microsoft.com/office/powerpoint/2010/main" val="42434910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066800"/>
            <a:ext cx="8229600" cy="762000"/>
          </a:xfrm>
        </p:spPr>
        <p:txBody>
          <a:bodyPr/>
          <a:lstStyle/>
          <a:p>
            <a:pPr eaLnBrk="1" hangingPunct="1"/>
            <a:r>
              <a:rPr lang="en-US" dirty="0" smtClean="0">
                <a:cs typeface="Arial" charset="0"/>
              </a:rPr>
              <a:t>FAFSA: Parental Information</a:t>
            </a:r>
          </a:p>
        </p:txBody>
      </p:sp>
      <p:sp>
        <p:nvSpPr>
          <p:cNvPr id="14339" name="Rectangle 3"/>
          <p:cNvSpPr>
            <a:spLocks noGrp="1" noChangeArrowheads="1"/>
          </p:cNvSpPr>
          <p:nvPr>
            <p:ph idx="1"/>
          </p:nvPr>
        </p:nvSpPr>
        <p:spPr>
          <a:xfrm>
            <a:off x="457200" y="1905000"/>
            <a:ext cx="8229600" cy="4525963"/>
          </a:xfrm>
        </p:spPr>
        <p:txBody>
          <a:bodyPr>
            <a:noAutofit/>
          </a:bodyPr>
          <a:lstStyle/>
          <a:p>
            <a:pPr eaLnBrk="1" hangingPunct="1">
              <a:lnSpc>
                <a:spcPct val="90000"/>
              </a:lnSpc>
            </a:pPr>
            <a:r>
              <a:rPr lang="en-US" sz="2800" dirty="0" smtClean="0">
                <a:cs typeface="Arial" charset="0"/>
              </a:rPr>
              <a:t>Skip if you are an independent student</a:t>
            </a:r>
          </a:p>
          <a:p>
            <a:pPr eaLnBrk="1" hangingPunct="1">
              <a:lnSpc>
                <a:spcPct val="90000"/>
              </a:lnSpc>
            </a:pPr>
            <a:r>
              <a:rPr lang="en-US" sz="2800" dirty="0" smtClean="0">
                <a:cs typeface="Arial" charset="0"/>
              </a:rPr>
              <a:t>Whose information do you use?</a:t>
            </a:r>
          </a:p>
          <a:p>
            <a:pPr lvl="1" eaLnBrk="1" hangingPunct="1">
              <a:spcBef>
                <a:spcPts val="600"/>
              </a:spcBef>
            </a:pPr>
            <a:r>
              <a:rPr lang="en-US" sz="2400" dirty="0" smtClean="0">
                <a:cs typeface="Arial" charset="0"/>
              </a:rPr>
              <a:t>Grandparents, foster parents and legal guardians are not considered parents</a:t>
            </a:r>
          </a:p>
          <a:p>
            <a:pPr lvl="1" eaLnBrk="1" hangingPunct="1">
              <a:spcBef>
                <a:spcPts val="600"/>
              </a:spcBef>
            </a:pPr>
            <a:r>
              <a:rPr lang="en-US" sz="2400" dirty="0" smtClean="0">
                <a:cs typeface="Arial" charset="0"/>
              </a:rPr>
              <a:t>If your parents are divorced or separated, answer the questions about the parent you lived with most during the past 12 months</a:t>
            </a:r>
          </a:p>
          <a:p>
            <a:pPr lvl="2" eaLnBrk="1" hangingPunct="1">
              <a:spcBef>
                <a:spcPts val="600"/>
              </a:spcBef>
            </a:pPr>
            <a:r>
              <a:rPr lang="en-US" sz="1800" dirty="0" smtClean="0">
                <a:cs typeface="Arial" charset="0"/>
              </a:rPr>
              <a:t>If this parent is remarried as of today, answer the questions about that parent and their spouse</a:t>
            </a:r>
          </a:p>
        </p:txBody>
      </p:sp>
    </p:spTree>
    <p:extLst>
      <p:ext uri="{BB962C8B-B14F-4D97-AF65-F5344CB8AC3E}">
        <p14:creationId xmlns:p14="http://schemas.microsoft.com/office/powerpoint/2010/main" val="18718777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990600"/>
            <a:ext cx="8229600" cy="762000"/>
          </a:xfrm>
        </p:spPr>
        <p:txBody>
          <a:bodyPr/>
          <a:lstStyle/>
          <a:p>
            <a:pPr eaLnBrk="1" hangingPunct="1"/>
            <a:r>
              <a:rPr lang="en-US" dirty="0" smtClean="0">
                <a:cs typeface="Arial" charset="0"/>
              </a:rPr>
              <a:t>FAFSA: Parental Information</a:t>
            </a:r>
          </a:p>
        </p:txBody>
      </p:sp>
      <p:sp>
        <p:nvSpPr>
          <p:cNvPr id="14339" name="Rectangle 3"/>
          <p:cNvSpPr>
            <a:spLocks noGrp="1" noChangeArrowheads="1"/>
          </p:cNvSpPr>
          <p:nvPr>
            <p:ph idx="1"/>
          </p:nvPr>
        </p:nvSpPr>
        <p:spPr>
          <a:xfrm>
            <a:off x="457200" y="1828800"/>
            <a:ext cx="8229600" cy="4038600"/>
          </a:xfrm>
        </p:spPr>
        <p:txBody>
          <a:bodyPr>
            <a:noAutofit/>
          </a:bodyPr>
          <a:lstStyle/>
          <a:p>
            <a:pPr lvl="1" eaLnBrk="1" hangingPunct="1">
              <a:spcBef>
                <a:spcPts val="600"/>
              </a:spcBef>
            </a:pPr>
            <a:r>
              <a:rPr lang="en-US" sz="2400" dirty="0" smtClean="0">
                <a:cs typeface="Arial" charset="0"/>
              </a:rPr>
              <a:t>If your parent is single or widowed, answer the questions about that parent</a:t>
            </a:r>
          </a:p>
          <a:p>
            <a:pPr lvl="2" eaLnBrk="1" hangingPunct="1">
              <a:spcBef>
                <a:spcPts val="600"/>
              </a:spcBef>
            </a:pPr>
            <a:r>
              <a:rPr lang="en-US" sz="1800" dirty="0" smtClean="0">
                <a:cs typeface="Arial" charset="0"/>
              </a:rPr>
              <a:t>If your widowed parent is remarried, answer the questions about that parent and their spouse</a:t>
            </a:r>
          </a:p>
        </p:txBody>
      </p:sp>
    </p:spTree>
    <p:extLst>
      <p:ext uri="{BB962C8B-B14F-4D97-AF65-F5344CB8AC3E}">
        <p14:creationId xmlns:p14="http://schemas.microsoft.com/office/powerpoint/2010/main" val="401552039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38200"/>
            <a:ext cx="8229600" cy="1143000"/>
          </a:xfrm>
        </p:spPr>
        <p:txBody>
          <a:bodyPr/>
          <a:lstStyle/>
          <a:p>
            <a:pPr eaLnBrk="1" hangingPunct="1"/>
            <a:r>
              <a:rPr lang="en-US" dirty="0" smtClean="0">
                <a:cs typeface="Arial" charset="0"/>
              </a:rPr>
              <a:t>FAFSA: Parental Information</a:t>
            </a:r>
          </a:p>
        </p:txBody>
      </p:sp>
      <p:sp>
        <p:nvSpPr>
          <p:cNvPr id="15363" name="Rectangle 3"/>
          <p:cNvSpPr>
            <a:spLocks noGrp="1" noChangeArrowheads="1"/>
          </p:cNvSpPr>
          <p:nvPr>
            <p:ph idx="1"/>
          </p:nvPr>
        </p:nvSpPr>
        <p:spPr>
          <a:xfrm>
            <a:off x="457200" y="1981200"/>
            <a:ext cx="8229600" cy="4114799"/>
          </a:xfrm>
        </p:spPr>
        <p:txBody>
          <a:bodyPr>
            <a:normAutofit/>
          </a:bodyPr>
          <a:lstStyle/>
          <a:p>
            <a:pPr eaLnBrk="1" hangingPunct="1">
              <a:spcBef>
                <a:spcPts val="600"/>
              </a:spcBef>
            </a:pPr>
            <a:r>
              <a:rPr lang="en-US" sz="2800" dirty="0" smtClean="0">
                <a:cs typeface="Arial" charset="0"/>
              </a:rPr>
              <a:t>Records parental income, assets, and type of federal benefits received</a:t>
            </a:r>
          </a:p>
          <a:p>
            <a:pPr eaLnBrk="1" hangingPunct="1">
              <a:spcBef>
                <a:spcPts val="600"/>
              </a:spcBef>
            </a:pPr>
            <a:r>
              <a:rPr lang="en-US" sz="2800" dirty="0" smtClean="0">
                <a:cs typeface="Arial" charset="0"/>
              </a:rPr>
              <a:t>Number of household in college</a:t>
            </a:r>
          </a:p>
          <a:p>
            <a:pPr lvl="1" eaLnBrk="1" hangingPunct="1">
              <a:spcBef>
                <a:spcPts val="600"/>
              </a:spcBef>
            </a:pPr>
            <a:r>
              <a:rPr lang="en-US" sz="2400" dirty="0" smtClean="0">
                <a:cs typeface="Arial" charset="0"/>
              </a:rPr>
              <a:t>Does not include parents</a:t>
            </a:r>
          </a:p>
          <a:p>
            <a:pPr eaLnBrk="1" hangingPunct="1">
              <a:spcBef>
                <a:spcPts val="600"/>
              </a:spcBef>
            </a:pPr>
            <a:r>
              <a:rPr lang="en-US" sz="2800" dirty="0" smtClean="0">
                <a:cs typeface="Arial" charset="0"/>
              </a:rPr>
              <a:t>Parental residency</a:t>
            </a:r>
          </a:p>
          <a:p>
            <a:pPr eaLnBrk="1" hangingPunct="1">
              <a:spcBef>
                <a:spcPts val="600"/>
              </a:spcBef>
            </a:pPr>
            <a:r>
              <a:rPr lang="en-US" sz="2800" dirty="0" smtClean="0">
                <a:cs typeface="Arial" charset="0"/>
              </a:rPr>
              <a:t>Parents’ e-mail address</a:t>
            </a:r>
          </a:p>
        </p:txBody>
      </p:sp>
    </p:spTree>
    <p:extLst>
      <p:ext uri="{BB962C8B-B14F-4D97-AF65-F5344CB8AC3E}">
        <p14:creationId xmlns:p14="http://schemas.microsoft.com/office/powerpoint/2010/main" val="34786687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1371600"/>
            <a:ext cx="8458200" cy="762000"/>
          </a:xfrm>
        </p:spPr>
        <p:txBody>
          <a:bodyPr/>
          <a:lstStyle/>
          <a:p>
            <a:pPr eaLnBrk="1" hangingPunct="1"/>
            <a:r>
              <a:rPr lang="en-US" dirty="0" smtClean="0">
                <a:cs typeface="Arial" charset="0"/>
              </a:rPr>
              <a:t>FAFSA: School Information</a:t>
            </a:r>
          </a:p>
        </p:txBody>
      </p:sp>
      <p:sp>
        <p:nvSpPr>
          <p:cNvPr id="17411" name="Rectangle 3"/>
          <p:cNvSpPr>
            <a:spLocks noGrp="1" noChangeArrowheads="1"/>
          </p:cNvSpPr>
          <p:nvPr>
            <p:ph idx="1"/>
          </p:nvPr>
        </p:nvSpPr>
        <p:spPr>
          <a:xfrm>
            <a:off x="457200" y="2286000"/>
            <a:ext cx="8229600" cy="4114800"/>
          </a:xfrm>
        </p:spPr>
        <p:txBody>
          <a:bodyPr>
            <a:normAutofit/>
          </a:bodyPr>
          <a:lstStyle/>
          <a:p>
            <a:pPr eaLnBrk="1" hangingPunct="1">
              <a:spcBef>
                <a:spcPts val="600"/>
              </a:spcBef>
            </a:pPr>
            <a:r>
              <a:rPr lang="en-US" sz="2800" dirty="0" smtClean="0">
                <a:cs typeface="Arial" charset="0"/>
              </a:rPr>
              <a:t>May list up to 10 institutions to receive FAFSA data when filing online</a:t>
            </a:r>
          </a:p>
          <a:p>
            <a:pPr lvl="1" eaLnBrk="1" hangingPunct="1">
              <a:spcBef>
                <a:spcPts val="600"/>
              </a:spcBef>
            </a:pPr>
            <a:r>
              <a:rPr lang="en-US" sz="2400" dirty="0" smtClean="0">
                <a:cs typeface="Arial" charset="0"/>
              </a:rPr>
              <a:t>Make sure to list a Louisiana school first for TOPS purposes</a:t>
            </a:r>
          </a:p>
          <a:p>
            <a:pPr eaLnBrk="1" hangingPunct="1">
              <a:spcBef>
                <a:spcPts val="600"/>
              </a:spcBef>
            </a:pPr>
            <a:r>
              <a:rPr lang="en-US" sz="2800" dirty="0" smtClean="0">
                <a:cs typeface="Arial" charset="0"/>
              </a:rPr>
              <a:t>Housing plan</a:t>
            </a:r>
          </a:p>
          <a:p>
            <a:pPr eaLnBrk="1" hangingPunct="1">
              <a:spcBef>
                <a:spcPts val="600"/>
              </a:spcBef>
            </a:pPr>
            <a:r>
              <a:rPr lang="en-US" sz="2800" dirty="0" smtClean="0">
                <a:cs typeface="Arial" charset="0"/>
              </a:rPr>
              <a:t>Enrollment status</a:t>
            </a:r>
          </a:p>
        </p:txBody>
      </p:sp>
    </p:spTree>
    <p:extLst>
      <p:ext uri="{BB962C8B-B14F-4D97-AF65-F5344CB8AC3E}">
        <p14:creationId xmlns:p14="http://schemas.microsoft.com/office/powerpoint/2010/main" val="1530655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Sources of Financial Aid</a:t>
            </a:r>
          </a:p>
        </p:txBody>
      </p:sp>
      <p:sp>
        <p:nvSpPr>
          <p:cNvPr id="12291" name="Rectangle 3"/>
          <p:cNvSpPr>
            <a:spLocks noGrp="1" noChangeArrowheads="1"/>
          </p:cNvSpPr>
          <p:nvPr>
            <p:ph idx="1"/>
          </p:nvPr>
        </p:nvSpPr>
        <p:spPr/>
        <p:txBody>
          <a:bodyPr>
            <a:normAutofit/>
          </a:bodyPr>
          <a:lstStyle/>
          <a:p>
            <a:pPr algn="just" eaLnBrk="1" hangingPunct="1"/>
            <a:r>
              <a:rPr lang="en-US" sz="3200" dirty="0" smtClean="0">
                <a:cs typeface="Times New Roman" charset="0"/>
              </a:rPr>
              <a:t>State of Louisiana</a:t>
            </a:r>
            <a:endParaRPr lang="en-US" dirty="0" smtClean="0">
              <a:cs typeface="Times New Roman" charset="0"/>
            </a:endParaRPr>
          </a:p>
          <a:p>
            <a:pPr algn="just" eaLnBrk="1" hangingPunct="1"/>
            <a:r>
              <a:rPr lang="en-US" sz="3200" dirty="0" smtClean="0">
                <a:cs typeface="Times New Roman" charset="0"/>
              </a:rPr>
              <a:t>Federal Government</a:t>
            </a:r>
            <a:endParaRPr lang="en-US" dirty="0" smtClean="0">
              <a:cs typeface="Times New Roman" charset="0"/>
            </a:endParaRPr>
          </a:p>
          <a:p>
            <a:pPr algn="just" eaLnBrk="1" hangingPunct="1"/>
            <a:r>
              <a:rPr lang="en-US" sz="3200" dirty="0" smtClean="0">
                <a:cs typeface="Times New Roman" charset="0"/>
              </a:rPr>
              <a:t>Institution</a:t>
            </a:r>
            <a:endParaRPr lang="en-US" dirty="0" smtClean="0">
              <a:cs typeface="Times New Roman" charset="0"/>
            </a:endParaRPr>
          </a:p>
          <a:p>
            <a:pPr algn="just" eaLnBrk="1" hangingPunct="1"/>
            <a:r>
              <a:rPr lang="en-US" sz="3200" dirty="0" smtClean="0">
                <a:cs typeface="Times New Roman" charset="0"/>
              </a:rPr>
              <a:t>Military</a:t>
            </a:r>
            <a:endParaRPr lang="en-US" dirty="0" smtClean="0">
              <a:cs typeface="Times New Roman" charset="0"/>
            </a:endParaRPr>
          </a:p>
          <a:p>
            <a:pPr algn="just" eaLnBrk="1" hangingPunct="1"/>
            <a:r>
              <a:rPr lang="en-US" sz="3200" dirty="0" smtClean="0">
                <a:cs typeface="Times New Roman" charset="0"/>
              </a:rPr>
              <a:t>Private</a:t>
            </a:r>
            <a:endParaRPr lang="en-US" sz="3200" dirty="0" smtClean="0"/>
          </a:p>
        </p:txBody>
      </p:sp>
    </p:spTree>
    <p:extLst>
      <p:ext uri="{BB962C8B-B14F-4D97-AF65-F5344CB8AC3E}">
        <p14:creationId xmlns:p14="http://schemas.microsoft.com/office/powerpoint/2010/main" val="23057706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143000"/>
            <a:ext cx="8458200" cy="762000"/>
          </a:xfrm>
        </p:spPr>
        <p:txBody>
          <a:bodyPr/>
          <a:lstStyle/>
          <a:p>
            <a:pPr eaLnBrk="1" hangingPunct="1"/>
            <a:r>
              <a:rPr lang="en-US" dirty="0" smtClean="0">
                <a:cs typeface="Arial" charset="0"/>
              </a:rPr>
              <a:t>FAFSA: Signatures</a:t>
            </a:r>
          </a:p>
        </p:txBody>
      </p:sp>
      <p:sp>
        <p:nvSpPr>
          <p:cNvPr id="18435" name="Rectangle 3"/>
          <p:cNvSpPr>
            <a:spLocks noGrp="1" noChangeArrowheads="1"/>
          </p:cNvSpPr>
          <p:nvPr>
            <p:ph idx="1"/>
          </p:nvPr>
        </p:nvSpPr>
        <p:spPr>
          <a:xfrm>
            <a:off x="457200" y="2057400"/>
            <a:ext cx="8229600" cy="4114800"/>
          </a:xfrm>
        </p:spPr>
        <p:txBody>
          <a:bodyPr>
            <a:normAutofit/>
          </a:bodyPr>
          <a:lstStyle/>
          <a:p>
            <a:pPr eaLnBrk="1" hangingPunct="1">
              <a:spcBef>
                <a:spcPts val="600"/>
              </a:spcBef>
            </a:pPr>
            <a:r>
              <a:rPr lang="en-US" sz="2800" dirty="0" smtClean="0">
                <a:cs typeface="Arial" charset="0"/>
              </a:rPr>
              <a:t>For a dependent student, both the student and the parent must sign</a:t>
            </a:r>
          </a:p>
          <a:p>
            <a:pPr eaLnBrk="1" hangingPunct="1">
              <a:spcBef>
                <a:spcPts val="600"/>
              </a:spcBef>
            </a:pPr>
            <a:r>
              <a:rPr lang="en-US" sz="2800" dirty="0" smtClean="0">
                <a:cs typeface="Arial" charset="0"/>
              </a:rPr>
              <a:t>FAFSA on the Web may be signed by:</a:t>
            </a:r>
          </a:p>
          <a:p>
            <a:pPr lvl="1" eaLnBrk="1" hangingPunct="1">
              <a:spcBef>
                <a:spcPts val="600"/>
              </a:spcBef>
            </a:pPr>
            <a:r>
              <a:rPr lang="en-US" sz="2400" dirty="0" smtClean="0">
                <a:cs typeface="Arial" charset="0"/>
              </a:rPr>
              <a:t>Using the FSA ID</a:t>
            </a:r>
          </a:p>
          <a:p>
            <a:pPr lvl="2" eaLnBrk="1" hangingPunct="1">
              <a:spcBef>
                <a:spcPts val="600"/>
              </a:spcBef>
            </a:pPr>
            <a:r>
              <a:rPr lang="en-US" sz="2000" dirty="0" smtClean="0">
                <a:cs typeface="Arial" charset="0"/>
              </a:rPr>
              <a:t>The parent and student must have separate FSA ID</a:t>
            </a:r>
          </a:p>
          <a:p>
            <a:pPr lvl="2" eaLnBrk="1" hangingPunct="1">
              <a:spcBef>
                <a:spcPts val="600"/>
              </a:spcBef>
            </a:pPr>
            <a:r>
              <a:rPr lang="en-US" sz="2000" dirty="0" smtClean="0">
                <a:cs typeface="Arial" charset="0"/>
              </a:rPr>
              <a:t>Parents may use the same FSA ID for all of their children</a:t>
            </a:r>
          </a:p>
          <a:p>
            <a:pPr lvl="1" eaLnBrk="1" hangingPunct="1">
              <a:spcBef>
                <a:spcPts val="600"/>
              </a:spcBef>
            </a:pPr>
            <a:r>
              <a:rPr lang="en-US" sz="2400" dirty="0" smtClean="0">
                <a:cs typeface="Arial" charset="0"/>
              </a:rPr>
              <a:t>Printing the signature page</a:t>
            </a:r>
          </a:p>
          <a:p>
            <a:pPr lvl="2" eaLnBrk="1" hangingPunct="1">
              <a:spcBef>
                <a:spcPts val="600"/>
              </a:spcBef>
            </a:pPr>
            <a:r>
              <a:rPr lang="en-US" sz="2000" dirty="0" smtClean="0">
                <a:cs typeface="Arial" charset="0"/>
              </a:rPr>
              <a:t>Must mail within 14 days</a:t>
            </a:r>
          </a:p>
        </p:txBody>
      </p:sp>
    </p:spTree>
    <p:extLst>
      <p:ext uri="{BB962C8B-B14F-4D97-AF65-F5344CB8AC3E}">
        <p14:creationId xmlns:p14="http://schemas.microsoft.com/office/powerpoint/2010/main" val="36532755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1143000"/>
            <a:ext cx="8458200" cy="685800"/>
          </a:xfrm>
        </p:spPr>
        <p:txBody>
          <a:bodyPr/>
          <a:lstStyle/>
          <a:p>
            <a:pPr eaLnBrk="1" hangingPunct="1"/>
            <a:r>
              <a:rPr lang="en-US" dirty="0" smtClean="0">
                <a:cs typeface="Arial" charset="0"/>
              </a:rPr>
              <a:t>Student Aid Report (SAR)</a:t>
            </a:r>
          </a:p>
        </p:txBody>
      </p:sp>
      <p:sp>
        <p:nvSpPr>
          <p:cNvPr id="19459" name="Rectangle 3"/>
          <p:cNvSpPr>
            <a:spLocks noGrp="1" noChangeArrowheads="1"/>
          </p:cNvSpPr>
          <p:nvPr>
            <p:ph idx="1"/>
          </p:nvPr>
        </p:nvSpPr>
        <p:spPr>
          <a:xfrm>
            <a:off x="457200" y="1905000"/>
            <a:ext cx="8229600" cy="4191000"/>
          </a:xfrm>
        </p:spPr>
        <p:txBody>
          <a:bodyPr>
            <a:noAutofit/>
          </a:bodyPr>
          <a:lstStyle/>
          <a:p>
            <a:pPr eaLnBrk="1" hangingPunct="1">
              <a:spcBef>
                <a:spcPts val="600"/>
              </a:spcBef>
            </a:pPr>
            <a:r>
              <a:rPr lang="en-US" sz="2800" dirty="0" smtClean="0">
                <a:cs typeface="Arial" charset="0"/>
              </a:rPr>
              <a:t>The SAR provides you with:</a:t>
            </a:r>
          </a:p>
          <a:p>
            <a:pPr lvl="1" eaLnBrk="1" hangingPunct="1">
              <a:spcBef>
                <a:spcPts val="600"/>
              </a:spcBef>
            </a:pPr>
            <a:r>
              <a:rPr lang="en-US" sz="2400" dirty="0" smtClean="0">
                <a:cs typeface="Arial" charset="0"/>
              </a:rPr>
              <a:t>Expected Family Contribution (EFC)</a:t>
            </a:r>
          </a:p>
          <a:p>
            <a:pPr lvl="1" eaLnBrk="1" hangingPunct="1">
              <a:spcBef>
                <a:spcPts val="600"/>
              </a:spcBef>
            </a:pPr>
            <a:r>
              <a:rPr lang="en-US" sz="2400" dirty="0" smtClean="0">
                <a:cs typeface="Arial" charset="0"/>
              </a:rPr>
              <a:t>Pell Grant Eligibility</a:t>
            </a:r>
          </a:p>
          <a:p>
            <a:pPr lvl="1" eaLnBrk="1" hangingPunct="1">
              <a:spcBef>
                <a:spcPts val="600"/>
              </a:spcBef>
            </a:pPr>
            <a:r>
              <a:rPr lang="en-US" sz="2400" dirty="0" smtClean="0">
                <a:cs typeface="Arial" charset="0"/>
              </a:rPr>
              <a:t>Listing of Institutions which will receive your data</a:t>
            </a:r>
          </a:p>
          <a:p>
            <a:pPr lvl="1" eaLnBrk="1" hangingPunct="1">
              <a:spcBef>
                <a:spcPts val="600"/>
              </a:spcBef>
            </a:pPr>
            <a:r>
              <a:rPr lang="en-US" sz="2400" dirty="0" smtClean="0">
                <a:cs typeface="Arial" charset="0"/>
              </a:rPr>
              <a:t>A financial aid history</a:t>
            </a:r>
          </a:p>
          <a:p>
            <a:pPr lvl="1" eaLnBrk="1" hangingPunct="1">
              <a:spcBef>
                <a:spcPts val="600"/>
              </a:spcBef>
            </a:pPr>
            <a:r>
              <a:rPr lang="en-US" sz="2400" dirty="0" smtClean="0">
                <a:cs typeface="Arial" charset="0"/>
              </a:rPr>
              <a:t>A listing of your responses to the FAFSA</a:t>
            </a:r>
          </a:p>
          <a:p>
            <a:pPr eaLnBrk="1" hangingPunct="1">
              <a:spcBef>
                <a:spcPts val="600"/>
              </a:spcBef>
            </a:pPr>
            <a:r>
              <a:rPr lang="en-US" sz="2800" dirty="0" smtClean="0">
                <a:cs typeface="Arial" charset="0"/>
              </a:rPr>
              <a:t>Corrections may be made:</a:t>
            </a:r>
          </a:p>
          <a:p>
            <a:pPr lvl="1" eaLnBrk="1" hangingPunct="1">
              <a:spcBef>
                <a:spcPts val="600"/>
              </a:spcBef>
            </a:pPr>
            <a:r>
              <a:rPr lang="en-US" sz="2400" dirty="0" smtClean="0">
                <a:cs typeface="Arial" charset="0"/>
              </a:rPr>
              <a:t>Online at </a:t>
            </a:r>
            <a:r>
              <a:rPr lang="en-US" sz="2400" b="1" i="1" dirty="0" smtClean="0">
                <a:cs typeface="Arial" charset="0"/>
              </a:rPr>
              <a:t>www.fafsa.gov</a:t>
            </a:r>
          </a:p>
          <a:p>
            <a:pPr lvl="1" eaLnBrk="1" hangingPunct="1">
              <a:spcBef>
                <a:spcPts val="600"/>
              </a:spcBef>
            </a:pPr>
            <a:r>
              <a:rPr lang="en-US" sz="2400" dirty="0" smtClean="0">
                <a:cs typeface="Arial" charset="0"/>
              </a:rPr>
              <a:t>By phone at (800) 433-3243</a:t>
            </a:r>
          </a:p>
        </p:txBody>
      </p:sp>
    </p:spTree>
    <p:extLst>
      <p:ext uri="{BB962C8B-B14F-4D97-AF65-F5344CB8AC3E}">
        <p14:creationId xmlns:p14="http://schemas.microsoft.com/office/powerpoint/2010/main" val="4683201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1066800"/>
            <a:ext cx="7315200" cy="914400"/>
          </a:xfrm>
        </p:spPr>
        <p:txBody>
          <a:bodyPr/>
          <a:lstStyle/>
          <a:p>
            <a:pPr algn="ctr" eaLnBrk="1" hangingPunct="1"/>
            <a:r>
              <a:rPr lang="en-US" dirty="0" smtClean="0">
                <a:latin typeface="Arial" charset="0"/>
                <a:cs typeface="Arial" charset="0"/>
              </a:rPr>
              <a:t>Contact LOSFA</a:t>
            </a:r>
          </a:p>
        </p:txBody>
      </p:sp>
      <p:sp>
        <p:nvSpPr>
          <p:cNvPr id="15363" name="Rectangle 3"/>
          <p:cNvSpPr>
            <a:spLocks noGrp="1" noChangeArrowheads="1"/>
          </p:cNvSpPr>
          <p:nvPr>
            <p:ph idx="1"/>
          </p:nvPr>
        </p:nvSpPr>
        <p:spPr>
          <a:xfrm>
            <a:off x="304800" y="1676400"/>
            <a:ext cx="8610600" cy="5029200"/>
          </a:xfrm>
        </p:spPr>
        <p:txBody>
          <a:bodyPr/>
          <a:lstStyle/>
          <a:p>
            <a:pPr algn="ctr" eaLnBrk="1" hangingPunct="1">
              <a:buFont typeface="Wingdings" pitchFamily="2" charset="2"/>
              <a:buNone/>
            </a:pPr>
            <a:endParaRPr lang="en-US" sz="1200" dirty="0" smtClean="0">
              <a:latin typeface="Arial" charset="0"/>
              <a:cs typeface="Arial" charset="0"/>
            </a:endParaRPr>
          </a:p>
          <a:p>
            <a:pPr algn="ctr" eaLnBrk="1" hangingPunct="1">
              <a:buFont typeface="Wingdings" pitchFamily="2" charset="2"/>
              <a:buNone/>
            </a:pPr>
            <a:endParaRPr lang="en-US" sz="4400" dirty="0" smtClean="0">
              <a:latin typeface="Arial" charset="0"/>
              <a:cs typeface="Arial" charset="0"/>
            </a:endParaRPr>
          </a:p>
          <a:p>
            <a:pPr algn="ctr" eaLnBrk="1" hangingPunct="1">
              <a:buFont typeface="Wingdings" pitchFamily="2" charset="2"/>
              <a:buNone/>
            </a:pPr>
            <a:r>
              <a:rPr lang="en-US" sz="4400" dirty="0" smtClean="0">
                <a:latin typeface="Arial" charset="0"/>
                <a:cs typeface="Arial" charset="0"/>
              </a:rPr>
              <a:t>www.osfa.la.gov</a:t>
            </a:r>
          </a:p>
          <a:p>
            <a:pPr algn="ctr" eaLnBrk="1" hangingPunct="1">
              <a:buFont typeface="Wingdings" pitchFamily="2" charset="2"/>
              <a:buNone/>
            </a:pPr>
            <a:endParaRPr lang="en-US" sz="1600" dirty="0" smtClean="0">
              <a:latin typeface="Arial" charset="0"/>
              <a:cs typeface="Arial" charset="0"/>
            </a:endParaRPr>
          </a:p>
          <a:p>
            <a:pPr algn="ctr" eaLnBrk="1" hangingPunct="1">
              <a:buFont typeface="Wingdings" pitchFamily="2" charset="2"/>
              <a:buNone/>
            </a:pPr>
            <a:r>
              <a:rPr lang="en-US" sz="4400" dirty="0" smtClean="0">
                <a:latin typeface="Arial" charset="0"/>
                <a:cs typeface="Arial" charset="0"/>
              </a:rPr>
              <a:t>custserv@la.gov</a:t>
            </a:r>
          </a:p>
          <a:p>
            <a:pPr algn="ctr" eaLnBrk="1" hangingPunct="1">
              <a:buFont typeface="Wingdings" pitchFamily="2" charset="2"/>
              <a:buNone/>
            </a:pPr>
            <a:endParaRPr lang="en-US" sz="1600" dirty="0" smtClean="0">
              <a:latin typeface="Arial" charset="0"/>
              <a:cs typeface="Arial" charset="0"/>
            </a:endParaRPr>
          </a:p>
          <a:p>
            <a:pPr algn="ctr" eaLnBrk="1" hangingPunct="1">
              <a:buFont typeface="Wingdings" pitchFamily="2" charset="2"/>
              <a:buNone/>
            </a:pPr>
            <a:r>
              <a:rPr lang="en-US" sz="4400" dirty="0" smtClean="0">
                <a:latin typeface="Arial" charset="0"/>
                <a:cs typeface="Arial" charset="0"/>
              </a:rPr>
              <a:t>(225) 219-1012</a:t>
            </a:r>
          </a:p>
          <a:p>
            <a:pPr algn="ctr" eaLnBrk="1" hangingPunct="1">
              <a:buFont typeface="Wingdings" pitchFamily="2" charset="2"/>
              <a:buNone/>
            </a:pPr>
            <a:r>
              <a:rPr lang="en-US" i="1" dirty="0" smtClean="0">
                <a:latin typeface="Arial" charset="0"/>
                <a:cs typeface="Arial" charset="0"/>
              </a:rPr>
              <a:t>8:00 a.m. – 4:30 p.m. Monday - Friday</a:t>
            </a:r>
          </a:p>
        </p:txBody>
      </p:sp>
    </p:spTree>
    <p:extLst>
      <p:ext uri="{BB962C8B-B14F-4D97-AF65-F5344CB8AC3E}">
        <p14:creationId xmlns:p14="http://schemas.microsoft.com/office/powerpoint/2010/main" val="389915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457200" y="1219200"/>
            <a:ext cx="8382000" cy="914400"/>
          </a:xfrm>
        </p:spPr>
        <p:txBody>
          <a:bodyPr>
            <a:normAutofit fontScale="90000"/>
          </a:bodyPr>
          <a:lstStyle/>
          <a:p>
            <a:pPr algn="ctr" eaLnBrk="1" hangingPunct="1"/>
            <a:r>
              <a:rPr lang="en-US" sz="6000" dirty="0" smtClean="0"/>
              <a:t>Don’t Blow Your TOPS!</a:t>
            </a:r>
          </a:p>
        </p:txBody>
      </p:sp>
      <p:sp>
        <p:nvSpPr>
          <p:cNvPr id="3075" name="Rectangle 1027"/>
          <p:cNvSpPr>
            <a:spLocks noGrp="1" noChangeArrowheads="1"/>
          </p:cNvSpPr>
          <p:nvPr>
            <p:ph sz="half" idx="1"/>
          </p:nvPr>
        </p:nvSpPr>
        <p:spPr>
          <a:xfrm>
            <a:off x="4572000" y="2743200"/>
            <a:ext cx="4038600" cy="2590799"/>
          </a:xfrm>
        </p:spPr>
        <p:txBody>
          <a:bodyPr/>
          <a:lstStyle/>
          <a:p>
            <a:pPr marL="0" indent="0" eaLnBrk="1" hangingPunct="1">
              <a:buNone/>
            </a:pPr>
            <a:r>
              <a:rPr lang="en-US" sz="4800" dirty="0" smtClean="0"/>
              <a:t>It pays to make good grades!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2514600"/>
            <a:ext cx="3352800" cy="304739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4800" dirty="0" smtClean="0"/>
              <a:t>TOPS</a:t>
            </a:r>
          </a:p>
        </p:txBody>
      </p:sp>
      <p:sp>
        <p:nvSpPr>
          <p:cNvPr id="4099" name="Rectangle 3"/>
          <p:cNvSpPr>
            <a:spLocks noGrp="1" noChangeArrowheads="1"/>
          </p:cNvSpPr>
          <p:nvPr>
            <p:ph idx="1"/>
          </p:nvPr>
        </p:nvSpPr>
        <p:spPr/>
        <p:txBody>
          <a:bodyPr/>
          <a:lstStyle/>
          <a:p>
            <a:pPr eaLnBrk="1" hangingPunct="1">
              <a:spcBef>
                <a:spcPts val="0"/>
              </a:spcBef>
            </a:pPr>
            <a:r>
              <a:rPr lang="en-US" sz="3600" dirty="0" smtClean="0"/>
              <a:t>The TOPS program was created by the Louisiana legislature in 1997</a:t>
            </a:r>
          </a:p>
          <a:p>
            <a:pPr eaLnBrk="1" hangingPunct="1">
              <a:spcBef>
                <a:spcPts val="0"/>
              </a:spcBef>
            </a:pPr>
            <a:r>
              <a:rPr lang="en-US" sz="3600" dirty="0" smtClean="0"/>
              <a:t>TOPS is funded through the State General Fund and the Millennium Trust Fund</a:t>
            </a:r>
          </a:p>
          <a:p>
            <a:pPr lvl="1" eaLnBrk="1" hangingPunct="1">
              <a:spcBef>
                <a:spcPts val="0"/>
              </a:spcBef>
            </a:pPr>
            <a:r>
              <a:rPr lang="en-US" sz="3200" dirty="0" smtClean="0"/>
              <a:t>TOPS funds must be appropriated each year by the Legislature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agency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newagencypowerpointtemplate</Template>
  <TotalTime>4008</TotalTime>
  <Words>3977</Words>
  <Application>Microsoft Office PowerPoint</Application>
  <PresentationFormat>On-screen Show (4:3)</PresentationFormat>
  <Paragraphs>442</Paragraphs>
  <Slides>72</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Calibri</vt:lpstr>
      <vt:lpstr>MardiGras</vt:lpstr>
      <vt:lpstr>Times New Roman</vt:lpstr>
      <vt:lpstr>Wingdings</vt:lpstr>
      <vt:lpstr>Wingdings 2</vt:lpstr>
      <vt:lpstr>newagencypowerpointtemplate</vt:lpstr>
      <vt:lpstr>What is  Financial Aid?</vt:lpstr>
      <vt:lpstr>Basis of Aid</vt:lpstr>
      <vt:lpstr>Financial Need</vt:lpstr>
      <vt:lpstr>Financial Need</vt:lpstr>
      <vt:lpstr>Financial Need</vt:lpstr>
      <vt:lpstr>Types of Financial Aid</vt:lpstr>
      <vt:lpstr>Sources of Financial Aid</vt:lpstr>
      <vt:lpstr>Don’t Blow Your TOPS!</vt:lpstr>
      <vt:lpstr>TOPS</vt:lpstr>
      <vt:lpstr>Citizenship</vt:lpstr>
      <vt:lpstr>Residency</vt:lpstr>
      <vt:lpstr>Residency:  Military Dependents</vt:lpstr>
      <vt:lpstr>Criminal Record</vt:lpstr>
      <vt:lpstr>Graduation Year</vt:lpstr>
      <vt:lpstr>Early Graduation</vt:lpstr>
      <vt:lpstr>TOPS Core Curriculum</vt:lpstr>
      <vt:lpstr>TOPS Core Curriculum For Graduates of 2014-2017</vt:lpstr>
      <vt:lpstr>TOPS Core Curriculum</vt:lpstr>
      <vt:lpstr>TOPS Core Curriculum</vt:lpstr>
      <vt:lpstr>TOPS Core Curriculum</vt:lpstr>
      <vt:lpstr>TOPS Core Curriculum</vt:lpstr>
      <vt:lpstr>TOPS Core Curriculum</vt:lpstr>
      <vt:lpstr>TOPS Core Curriculum</vt:lpstr>
      <vt:lpstr>TOPS Core Curriculum GPA</vt:lpstr>
      <vt:lpstr>ACT</vt:lpstr>
      <vt:lpstr>ACT</vt:lpstr>
      <vt:lpstr>SAT</vt:lpstr>
      <vt:lpstr>Opportunity Award: Eligibility Requirements</vt:lpstr>
      <vt:lpstr>Opportunity Award Benefits</vt:lpstr>
      <vt:lpstr>TOPS Eligible Institutions: Public</vt:lpstr>
      <vt:lpstr>TOPS Eligible Institutions: Public</vt:lpstr>
      <vt:lpstr>TOPS Eligible Institutions: Public</vt:lpstr>
      <vt:lpstr>TOPS Eligible Institutions: Private</vt:lpstr>
      <vt:lpstr>TOPS Eligible Institutions:  Out-of-State</vt:lpstr>
      <vt:lpstr>Opportunity Award Benefits</vt:lpstr>
      <vt:lpstr>Opportunity Award Benefits</vt:lpstr>
      <vt:lpstr>Opportunity Award Benefits</vt:lpstr>
      <vt:lpstr>Performance Award</vt:lpstr>
      <vt:lpstr>Honors Award</vt:lpstr>
      <vt:lpstr>Disabled Students &amp;  Exceptional Children</vt:lpstr>
      <vt:lpstr>TOPS Application</vt:lpstr>
      <vt:lpstr>Application Deadlines for        2017 Graduates</vt:lpstr>
      <vt:lpstr>TOPS Processing Cycle</vt:lpstr>
      <vt:lpstr>TOPS Processing Cycle</vt:lpstr>
      <vt:lpstr>Tips To Make Sure Your  TOPS Processing Goes Smoothly</vt:lpstr>
      <vt:lpstr>Tips To Make Sure Your  TOPS Processing Goes Smoothly</vt:lpstr>
      <vt:lpstr>Tips To Make Sure Your  TOPS Processing Goes Smoothly</vt:lpstr>
      <vt:lpstr>Tips To Make Sure Your  TOPS Processing Goes Smoothly</vt:lpstr>
      <vt:lpstr>Tips To Make Sure Your  TOPS Processing Goes Smoothly</vt:lpstr>
      <vt:lpstr>TOPS Processing Cycle</vt:lpstr>
      <vt:lpstr>Award Acceptance</vt:lpstr>
      <vt:lpstr>Award Acceptance Returning Out-of-State Students</vt:lpstr>
      <vt:lpstr>TOPS Retention Requirements</vt:lpstr>
      <vt:lpstr>TOPS Retention Requirements:  GPA</vt:lpstr>
      <vt:lpstr>TOPS Retention Requirements:  GPA</vt:lpstr>
      <vt:lpstr>FAFSA</vt:lpstr>
      <vt:lpstr>FAFSA</vt:lpstr>
      <vt:lpstr>FAFSA</vt:lpstr>
      <vt:lpstr>FAFSA Filing Methods</vt:lpstr>
      <vt:lpstr>FAFSA: Student Information</vt:lpstr>
      <vt:lpstr>FAFSA: Student Finances</vt:lpstr>
      <vt:lpstr>FAFSA: Student Status</vt:lpstr>
      <vt:lpstr>FAFSA: Student Status</vt:lpstr>
      <vt:lpstr>FAFSA: Student Status</vt:lpstr>
      <vt:lpstr>FAFSA: Student Status  Special Circumstances</vt:lpstr>
      <vt:lpstr>FAFSA: Parental Information</vt:lpstr>
      <vt:lpstr>FAFSA: Parental Information</vt:lpstr>
      <vt:lpstr>FAFSA: Parental Information</vt:lpstr>
      <vt:lpstr>FAFSA: School Information</vt:lpstr>
      <vt:lpstr>FAFSA: Signatures</vt:lpstr>
      <vt:lpstr>Student Aid Report (SAR)</vt:lpstr>
      <vt:lpstr>Contact LOSFA</vt:lpstr>
    </vt:vector>
  </TitlesOfParts>
  <Company>OSFA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osfa</dc:creator>
  <cp:lastModifiedBy>Tyana Daquano</cp:lastModifiedBy>
  <cp:revision>251</cp:revision>
  <cp:lastPrinted>2015-08-19T15:25:22Z</cp:lastPrinted>
  <dcterms:created xsi:type="dcterms:W3CDTF">2006-03-30T20:07:40Z</dcterms:created>
  <dcterms:modified xsi:type="dcterms:W3CDTF">2016-10-24T18:48:39Z</dcterms:modified>
</cp:coreProperties>
</file>